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4" r:id="rId1"/>
  </p:sldMasterIdLst>
  <p:sldIdLst>
    <p:sldId id="256" r:id="rId2"/>
    <p:sldId id="257" r:id="rId3"/>
    <p:sldId id="275" r:id="rId4"/>
    <p:sldId id="258" r:id="rId5"/>
    <p:sldId id="278" r:id="rId6"/>
    <p:sldId id="279" r:id="rId7"/>
    <p:sldId id="290" r:id="rId8"/>
    <p:sldId id="280" r:id="rId9"/>
    <p:sldId id="259" r:id="rId10"/>
    <p:sldId id="260" r:id="rId11"/>
    <p:sldId id="292" r:id="rId12"/>
    <p:sldId id="274" r:id="rId13"/>
    <p:sldId id="276" r:id="rId14"/>
    <p:sldId id="277" r:id="rId15"/>
    <p:sldId id="281" r:id="rId16"/>
    <p:sldId id="282" r:id="rId17"/>
    <p:sldId id="283" r:id="rId18"/>
    <p:sldId id="286" r:id="rId19"/>
    <p:sldId id="284" r:id="rId20"/>
    <p:sldId id="287" r:id="rId21"/>
    <p:sldId id="288" r:id="rId22"/>
    <p:sldId id="293" r:id="rId23"/>
    <p:sldId id="29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7AA0-E6B3-46DC-940F-7C1A92DAA02A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1E9E485-502D-4861-8A27-D8190FBD190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80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7AA0-E6B3-46DC-940F-7C1A92DAA02A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E485-502D-4861-8A27-D8190FBD190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86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7AA0-E6B3-46DC-940F-7C1A92DAA02A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E485-502D-4861-8A27-D8190FBD190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628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7AA0-E6B3-46DC-940F-7C1A92DAA02A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E485-502D-4861-8A27-D8190FBD190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002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7AA0-E6B3-46DC-940F-7C1A92DAA02A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E485-502D-4861-8A27-D8190FBD190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365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7AA0-E6B3-46DC-940F-7C1A92DAA02A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E485-502D-4861-8A27-D8190FBD190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495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7AA0-E6B3-46DC-940F-7C1A92DAA02A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E485-502D-4861-8A27-D8190FBD190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10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7AA0-E6B3-46DC-940F-7C1A92DAA02A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E485-502D-4861-8A27-D8190FBD190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85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7AA0-E6B3-46DC-940F-7C1A92DAA02A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E485-502D-4861-8A27-D8190FBD1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49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7AA0-E6B3-46DC-940F-7C1A92DAA02A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E485-502D-4861-8A27-D8190FBD190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67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D687AA0-E6B3-46DC-940F-7C1A92DAA02A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E485-502D-4861-8A27-D8190FBD190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985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87AA0-E6B3-46DC-940F-7C1A92DAA02A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1E9E485-502D-4861-8A27-D8190FBD190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72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0"/>
            <a:ext cx="3254188" cy="86513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1800"/>
              <a:t>알파코 캠퍼스 부트캠프 </a:t>
            </a:r>
            <a:r>
              <a:rPr lang="en-US" altLang="ko-KR" sz="1800"/>
              <a:t>7</a:t>
            </a:r>
            <a:r>
              <a:rPr lang="ko-KR" altLang="en-US" sz="1800"/>
              <a:t>기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50180" y="941518"/>
            <a:ext cx="3291640" cy="13756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74231" y="2782669"/>
            <a:ext cx="8582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 dirty="0">
                <a:latin typeface="D2Coding"/>
                <a:ea typeface="D2Coding"/>
              </a:rPr>
              <a:t>   유저환경 기반 영화추천 시스템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07041" y="4225821"/>
            <a:ext cx="3840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/>
              <a:t>TEAM 3</a:t>
            </a:r>
            <a:r>
              <a:rPr lang="ko-KR" altLang="en-US" b="1" dirty="0"/>
              <a:t>조 토이 스토리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07041" y="4748463"/>
            <a:ext cx="3840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김동신 심지영 이선주 </a:t>
            </a:r>
            <a:r>
              <a:rPr lang="ko-KR" altLang="en-US" b="0" i="0" dirty="0" err="1">
                <a:solidFill>
                  <a:srgbClr val="1D1C1D"/>
                </a:solidFill>
                <a:effectLst/>
                <a:latin typeface="Slack-Lato"/>
              </a:rPr>
              <a:t>최수열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010ACF7-3EEE-CD94-5B57-6DECB5C53307}"/>
              </a:ext>
            </a:extLst>
          </p:cNvPr>
          <p:cNvGrpSpPr/>
          <p:nvPr/>
        </p:nvGrpSpPr>
        <p:grpSpPr>
          <a:xfrm>
            <a:off x="1434991" y="1966189"/>
            <a:ext cx="10139591" cy="4016484"/>
            <a:chOff x="1364672" y="2062264"/>
            <a:chExt cx="10139591" cy="40164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A2082B-7828-4E12-43F5-FDE1FF4B7109}"/>
                </a:ext>
              </a:extLst>
            </p:cNvPr>
            <p:cNvSpPr txBox="1"/>
            <p:nvPr/>
          </p:nvSpPr>
          <p:spPr>
            <a:xfrm>
              <a:off x="1364672" y="2062264"/>
              <a:ext cx="5243208" cy="4016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29일 (화) </a:t>
              </a:r>
              <a:endPara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1.Null값처리 </a:t>
              </a:r>
              <a:endPara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2.줄거리 기준으로 토큰화 </a:t>
              </a:r>
              <a:endPara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3. +α 로 벡터화까지 </a:t>
              </a:r>
              <a:endPara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31일 (목) </a:t>
              </a:r>
              <a:endPara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1.줄거리 토큰화 미완 → 다양한 토큰화 모듈사용(수열) </a:t>
              </a:r>
              <a:endPara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2.동신,선주: 배우 옆에 역할 남는 노이즈 제거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3.벡터화 후 코드공유 </a:t>
              </a:r>
              <a:endPara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1일 (금) </a:t>
              </a:r>
              <a:endPara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1.유사도 측정 주말동안 해보고, 코드 공유하기 </a:t>
              </a:r>
              <a:endPara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2.머신러닝에 대한 아이디어 생각해오기 </a:t>
              </a:r>
              <a:endPara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ko-KR" sz="15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3일(일) </a:t>
              </a:r>
              <a:endParaRPr kumimoji="0" lang="en-US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D2Coding" panose="020B0609020101020101" pitchFamily="49" charset="-127"/>
                  <a:ea typeface="D2Coding" panose="020B0609020101020101" pitchFamily="49" charset="-127"/>
                </a:rPr>
                <a:t>1.</a:t>
              </a:r>
              <a:r>
                <a:rPr lang="en-US" altLang="ko-KR" sz="15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DT,RF </a:t>
              </a:r>
              <a:r>
                <a:rPr lang="ko-KR" altLang="en-US" sz="15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머신러닝</a:t>
              </a:r>
              <a:r>
                <a:rPr lang="ko-KR" altLang="en-US" sz="15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아이디어 공유</a:t>
              </a:r>
              <a:endParaRPr kumimoji="0" lang="ko-KR" altLang="ko-KR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5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2.</a:t>
              </a:r>
              <a:r>
                <a:rPr lang="ko-KR" altLang="en-US" sz="15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디버깅</a:t>
              </a:r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9432F7-C246-0F40-1D9F-445C778C14EC}"/>
                </a:ext>
              </a:extLst>
            </p:cNvPr>
            <p:cNvSpPr txBox="1"/>
            <p:nvPr/>
          </p:nvSpPr>
          <p:spPr>
            <a:xfrm>
              <a:off x="6364816" y="2798025"/>
              <a:ext cx="4980562" cy="1562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b="1" dirty="0">
                  <a:latin typeface="D2Coding" panose="020B0609020101020101" pitchFamily="49" charset="-127"/>
                  <a:ea typeface="D2Coding" panose="020B0609020101020101" pitchFamily="49" charset="-127"/>
                </a:rPr>
                <a:t>● </a:t>
              </a:r>
              <a:r>
                <a:rPr lang="en-US" altLang="ko-KR" sz="1300" b="1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FeedBack</a:t>
              </a:r>
              <a:r>
                <a:rPr lang="en-US" altLang="ko-KR" sz="1300" b="1" dirty="0">
                  <a:latin typeface="D2Coding" panose="020B0609020101020101" pitchFamily="49" charset="-127"/>
                  <a:ea typeface="D2Coding" panose="020B0609020101020101" pitchFamily="49" charset="-127"/>
                </a:rPr>
                <a:t> 1 </a:t>
              </a:r>
              <a:r>
                <a:rPr lang="en-US" altLang="ko-KR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(8/29</a:t>
              </a:r>
              <a:r>
                <a:rPr lang="ko-KR" altLang="en-US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ko-KR" altLang="en-US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화</a:t>
              </a:r>
              <a:r>
                <a:rPr lang="en-US" altLang="ko-KR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1.</a:t>
              </a:r>
              <a:r>
                <a:rPr lang="ko-KR" altLang="en-US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데이터가 많은 </a:t>
              </a:r>
              <a:r>
                <a:rPr lang="en-US" altLang="ko-KR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DB</a:t>
              </a:r>
              <a:r>
                <a:rPr lang="ko-KR" altLang="en-US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를 선택하라는 것</a:t>
              </a:r>
              <a:endParaRPr lang="en-US" altLang="ko-KR" sz="13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2.</a:t>
              </a:r>
              <a:r>
                <a:rPr lang="ko-KR" altLang="en-US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텍스트 데이터</a:t>
              </a:r>
              <a:r>
                <a:rPr lang="en-US" altLang="ko-KR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ko-KR" altLang="en-US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현재 생각해볼 것</a:t>
              </a:r>
              <a:r>
                <a:rPr lang="en-US" altLang="ko-KR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) </a:t>
              </a:r>
              <a:r>
                <a:rPr lang="ko-KR" altLang="en-US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마이닝 부분에 대해서</a:t>
              </a:r>
              <a:endParaRPr lang="en-US" altLang="ko-KR" sz="13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3.</a:t>
              </a:r>
              <a:r>
                <a:rPr lang="ko-KR" altLang="en-US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저작권문제 </a:t>
              </a:r>
              <a:r>
                <a:rPr lang="en-US" altLang="ko-KR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ko-KR" altLang="en-US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비영리</a:t>
              </a:r>
              <a:r>
                <a:rPr lang="en-US" altLang="ko-KR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영리</a:t>
              </a:r>
              <a:r>
                <a:rPr lang="en-US" altLang="ko-KR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4.</a:t>
              </a:r>
              <a:r>
                <a:rPr lang="ko-KR" altLang="en-US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그 외</a:t>
              </a:r>
              <a:endParaRPr lang="en-US" altLang="ko-KR" sz="13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FC4219-4404-5A80-85DC-D6AFD5158CC1}"/>
                </a:ext>
              </a:extLst>
            </p:cNvPr>
            <p:cNvSpPr txBox="1"/>
            <p:nvPr/>
          </p:nvSpPr>
          <p:spPr>
            <a:xfrm>
              <a:off x="6364816" y="4424442"/>
              <a:ext cx="5139447" cy="1261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b="1" dirty="0">
                  <a:latin typeface="D2Coding" panose="020B0609020101020101" pitchFamily="49" charset="-127"/>
                  <a:ea typeface="D2Coding" panose="020B0609020101020101" pitchFamily="49" charset="-127"/>
                </a:rPr>
                <a:t>● </a:t>
              </a:r>
              <a:r>
                <a:rPr lang="en-US" altLang="ko-KR" sz="1300" b="1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FeedBack</a:t>
              </a:r>
              <a:r>
                <a:rPr lang="en-US" altLang="ko-KR" sz="1300" b="1" dirty="0">
                  <a:latin typeface="D2Coding" panose="020B0609020101020101" pitchFamily="49" charset="-127"/>
                  <a:ea typeface="D2Coding" panose="020B0609020101020101" pitchFamily="49" charset="-127"/>
                </a:rPr>
                <a:t> 2 </a:t>
              </a:r>
              <a:r>
                <a:rPr lang="en-US" altLang="ko-KR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(9/1</a:t>
              </a:r>
              <a:r>
                <a:rPr lang="ko-KR" altLang="en-US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(</a:t>
              </a:r>
              <a:r>
                <a:rPr lang="ko-KR" altLang="en-US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금</a:t>
              </a:r>
              <a:r>
                <a:rPr lang="en-US" altLang="ko-KR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))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1.Word2Vec:</a:t>
              </a:r>
              <a:r>
                <a:rPr lang="ko-KR" altLang="en-US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학습이 잘 됐다는 가정하에 글자 간의 유사도를 </a:t>
              </a:r>
              <a:endParaRPr lang="en-US" altLang="ko-KR" sz="13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          찾는 것이므로 모델을 사용할 필요가 없다</a:t>
              </a:r>
              <a:r>
                <a:rPr lang="en-US" altLang="ko-KR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2.</a:t>
              </a:r>
              <a:r>
                <a:rPr lang="ko-KR" altLang="en-US" sz="13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그 외</a:t>
              </a:r>
              <a:endParaRPr lang="en-US" altLang="ko-KR" sz="13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4" name="TextBox 18"/>
          <p:cNvSpPr txBox="1"/>
          <p:nvPr/>
        </p:nvSpPr>
        <p:spPr>
          <a:xfrm>
            <a:off x="1369003" y="1355483"/>
            <a:ext cx="7105694" cy="49244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맑은 고딕"/>
                <a:ea typeface="맑은 고딕"/>
              </a:rPr>
              <a:t>03. </a:t>
            </a:r>
            <a:r>
              <a:rPr kumimoji="0" lang="ko-KR" altLang="en-US" sz="3200" b="1" i="0" u="none" strike="noStrike" kern="1200" cap="none" spc="0" normalizeH="0" baseline="0" dirty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Gill Sans MT"/>
                <a:ea typeface="맑은 고딕"/>
              </a:rPr>
              <a:t>프로젝트 수행 절차 및 방법</a:t>
            </a:r>
            <a:endParaRPr kumimoji="0" lang="ko-KR" altLang="en-US" sz="3200" b="1" i="0" u="none" strike="noStrike" kern="1200" cap="none" spc="0" normalizeH="0" baseline="0" dirty="0">
              <a:solidFill>
                <a:srgbClr val="404040"/>
              </a:solidFill>
              <a:latin typeface="Gill Sans MT"/>
              <a:ea typeface="맑은 고딕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54ACC4-304C-437C-8C1C-4D399ECEB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486645"/>
              </p:ext>
            </p:extLst>
          </p:nvPr>
        </p:nvGraphicFramePr>
        <p:xfrm>
          <a:off x="1434991" y="1966189"/>
          <a:ext cx="9648813" cy="390539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90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6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43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69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3195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20000"/>
                        </a:lnSpc>
                        <a:buNone/>
                        <a:defRPr/>
                      </a:pPr>
                      <a:r>
                        <a:rPr kumimoji="0" lang="ko-KR" altLang="en-US" sz="1500" b="1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구분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20000"/>
                        </a:lnSpc>
                        <a:buNone/>
                        <a:defRPr/>
                      </a:pPr>
                      <a:r>
                        <a:rPr kumimoji="0" lang="ko-KR" altLang="en-US" sz="1500" b="1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기간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20000"/>
                        </a:lnSpc>
                        <a:buNone/>
                        <a:defRPr/>
                      </a:pPr>
                      <a:r>
                        <a:rPr kumimoji="0" lang="ko-KR" altLang="en-US" sz="1500" b="1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활동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20000"/>
                        </a:lnSpc>
                        <a:buNone/>
                        <a:defRPr/>
                      </a:pPr>
                      <a:r>
                        <a:rPr kumimoji="0" lang="ko-KR" altLang="en-US" sz="1500" b="1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비고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728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effectLst/>
                          <a:uLnTx/>
                          <a:uFillTx/>
                          <a:latin typeface="D2Coding"/>
                          <a:ea typeface="D2Coding"/>
                        </a:rPr>
                        <a:t>사전 기획 및 </a:t>
                      </a:r>
                      <a:endParaRPr kumimoji="0" lang="en-US" altLang="ko-KR" sz="1500" b="0" i="0" u="none" strike="noStrike" kern="1200" cap="none" spc="-100" normalizeH="0" baseline="0" dirty="0">
                        <a:solidFill>
                          <a:srgbClr val="3E382F"/>
                        </a:solidFill>
                        <a:effectLst/>
                        <a:uLnTx/>
                        <a:uFillTx/>
                        <a:latin typeface="D2Coding"/>
                        <a:ea typeface="D2Coding"/>
                      </a:endParaRPr>
                    </a:p>
                    <a:p>
                      <a:pPr marL="0" lvl="0" algn="ctr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effectLst/>
                          <a:uLnTx/>
                          <a:uFillTx/>
                          <a:latin typeface="D2Coding"/>
                          <a:ea typeface="D2Coding"/>
                        </a:rPr>
                        <a:t>데이터 수집</a:t>
                      </a:r>
                      <a:endParaRPr kumimoji="0" lang="ko-KR" altLang="en-US" sz="1500" b="0" i="0" u="none" strike="noStrike" kern="1200" cap="none" spc="-100" normalizeH="0" baseline="0" dirty="0">
                        <a:solidFill>
                          <a:srgbClr val="3E382F"/>
                        </a:solidFill>
                        <a:latin typeface="D2Coding"/>
                        <a:ea typeface="D2Coding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</a:t>
                      </a:r>
                      <a:r>
                        <a:rPr kumimoji="0" lang="en-US" altLang="ko-KR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 8/24(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목</a:t>
                      </a:r>
                      <a:r>
                        <a:rPr kumimoji="0" lang="en-US" altLang="ko-KR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) ~ 8/26(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토</a:t>
                      </a:r>
                      <a:r>
                        <a:rPr kumimoji="0" lang="en-US" altLang="ko-KR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프로젝트 기획 및 주제 선정</a:t>
                      </a:r>
                    </a:p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기획안 작성</a:t>
                      </a:r>
                      <a:endParaRPr kumimoji="0" lang="en-US" altLang="ko-KR" sz="1500" b="0" i="0" u="none" strike="noStrike" kern="1200" cap="none" spc="-100" normalizeH="0" baseline="0" dirty="0">
                        <a:solidFill>
                          <a:srgbClr val="3E382F"/>
                        </a:solidFill>
                        <a:latin typeface="D2Coding"/>
                        <a:ea typeface="D2Coding"/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/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외부데이터 수집</a:t>
                      </a:r>
                      <a:endParaRPr kumimoji="0" lang="en-US" altLang="ko-KR" sz="1500" b="0" i="0" u="none" strike="noStrike" kern="1200" cap="none" spc="-100" normalizeH="0" baseline="0" dirty="0">
                        <a:solidFill>
                          <a:srgbClr val="3E382F"/>
                        </a:solidFill>
                        <a:effectLst/>
                        <a:latin typeface="D2Coding"/>
                        <a:ea typeface="D2Coding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effectLst/>
                          <a:latin typeface="D2Coding"/>
                          <a:ea typeface="D2Coding"/>
                        </a:rPr>
                        <a:t>주제 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선정</a:t>
                      </a:r>
                      <a:endParaRPr kumimoji="0" lang="en-US" altLang="ko-KR" sz="1500" b="0" i="0" u="none" strike="noStrike" kern="1200" cap="none" spc="-100" normalizeH="0" baseline="0" dirty="0">
                        <a:solidFill>
                          <a:srgbClr val="3E382F"/>
                        </a:solidFill>
                        <a:latin typeface="D2Coding"/>
                        <a:ea typeface="D2Coding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063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effectLst/>
                          <a:uLnTx/>
                          <a:uFillTx/>
                          <a:latin typeface="+mn-lt"/>
                          <a:ea typeface="맑은 고딕"/>
                        </a:rPr>
                        <a:t>데이터 전 처리</a:t>
                      </a:r>
                      <a:endParaRPr kumimoji="0" lang="ko-KR" altLang="en-US" sz="1500" b="0" i="0" u="none" strike="noStrike" kern="1200" cap="none" spc="-100" normalizeH="0" baseline="0" dirty="0">
                        <a:solidFill>
                          <a:srgbClr val="3E382F"/>
                        </a:solidFill>
                        <a:latin typeface="+mn-lt"/>
                        <a:ea typeface="맑은 고딕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en-US" altLang="ko-KR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8/26(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토</a:t>
                      </a:r>
                      <a:r>
                        <a:rPr kumimoji="0" lang="en-US" altLang="ko-KR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) ~ 9/01(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금</a:t>
                      </a:r>
                      <a:r>
                        <a:rPr kumimoji="0" lang="en-US" altLang="ko-KR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데이터 정제 및 정규화</a:t>
                      </a:r>
                      <a:endParaRPr kumimoji="0" lang="en-US" altLang="ko-KR" sz="1500" b="0" i="0" u="none" strike="noStrike" kern="1200" cap="none" spc="-100" normalizeH="0" baseline="0" dirty="0">
                        <a:solidFill>
                          <a:srgbClr val="3E382F"/>
                        </a:solidFill>
                        <a:latin typeface="D2Coding"/>
                        <a:ea typeface="D2Coding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팀 중간 회의</a:t>
                      </a:r>
                      <a:endParaRPr kumimoji="0" lang="en-US" altLang="ko-KR" sz="1500" b="0" i="0" u="none" strike="noStrike" kern="1200" cap="none" spc="-100" normalizeH="0" baseline="0" dirty="0">
                        <a:solidFill>
                          <a:srgbClr val="3E382F"/>
                        </a:solidFill>
                        <a:latin typeface="D2Coding"/>
                        <a:ea typeface="D2Coding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551">
                <a:tc>
                  <a:txBody>
                    <a:bodyPr/>
                    <a:lstStyle/>
                    <a:p>
                      <a:pPr marL="0" lvl="0" algn="ctr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effectLst/>
                          <a:uLnTx/>
                          <a:uFillTx/>
                          <a:latin typeface="Gill Sans MT"/>
                          <a:ea typeface="맑은 고딕"/>
                        </a:rPr>
                        <a:t>벡터화</a:t>
                      </a:r>
                      <a:endParaRPr kumimoji="0" lang="ko-KR" altLang="en-US" sz="1500" b="0" i="0" u="none" strike="noStrike" kern="1200" cap="none" spc="-100" normalizeH="0" baseline="0" dirty="0">
                        <a:solidFill>
                          <a:srgbClr val="3E382F"/>
                        </a:solidFill>
                        <a:latin typeface="Gill Sans MT"/>
                        <a:ea typeface="맑은 고딕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en-US" altLang="ko-KR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9/01(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금</a:t>
                      </a:r>
                      <a:r>
                        <a:rPr kumimoji="0" lang="en-US" altLang="ko-KR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) ~ 9/02(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토</a:t>
                      </a:r>
                      <a:r>
                        <a:rPr kumimoji="0" lang="en-US" altLang="ko-KR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벡터화</a:t>
                      </a:r>
                      <a:endParaRPr kumimoji="0" lang="en-US" altLang="ko-KR" sz="1500" b="0" i="0" u="none" strike="noStrike" kern="1200" cap="none" spc="-100" normalizeH="0" baseline="0" dirty="0">
                        <a:solidFill>
                          <a:srgbClr val="3E382F"/>
                        </a:solidFill>
                        <a:latin typeface="D2Coding"/>
                        <a:ea typeface="D2Coding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effectLst/>
                          <a:latin typeface="D2Coding"/>
                          <a:ea typeface="D2Coding"/>
                        </a:rPr>
                        <a:t>팀 중간 회의</a:t>
                      </a:r>
                      <a:endParaRPr kumimoji="0" lang="en-US" altLang="ko-KR" sz="1500" b="0" i="0" u="none" strike="noStrike" kern="1200" cap="none" spc="-100" normalizeH="0" baseline="0" dirty="0">
                        <a:solidFill>
                          <a:srgbClr val="3E382F"/>
                        </a:solidFill>
                        <a:latin typeface="D2Coding"/>
                        <a:ea typeface="D2Coding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55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effectLst/>
                          <a:uLnTx/>
                          <a:uFillTx/>
                          <a:latin typeface="D2Coding"/>
                          <a:ea typeface="D2Coding"/>
                        </a:rPr>
                        <a:t>모델링</a:t>
                      </a:r>
                      <a:endParaRPr kumimoji="0" lang="ko-KR" altLang="en-US" sz="1500" b="0" i="0" u="none" strike="noStrike" kern="1200" cap="none" spc="-100" normalizeH="0" baseline="0" dirty="0">
                        <a:solidFill>
                          <a:srgbClr val="3E382F"/>
                        </a:solidFill>
                        <a:latin typeface="D2Coding"/>
                        <a:ea typeface="D2Coding"/>
                      </a:endParaRP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en-US" altLang="ko-KR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9/02(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토</a:t>
                      </a:r>
                      <a:r>
                        <a:rPr kumimoji="0" lang="en-US" altLang="ko-KR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) ~ 9/05(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화</a:t>
                      </a:r>
                      <a:r>
                        <a:rPr kumimoji="0" lang="en-US" altLang="ko-KR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/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effectLst/>
                          <a:latin typeface="D2Coding"/>
                          <a:ea typeface="D2Coding"/>
                        </a:rPr>
                        <a:t>유사도측정 및 모형 구현</a:t>
                      </a:r>
                      <a:endParaRPr kumimoji="0" lang="ko-KR" altLang="en-US" sz="1500" b="0" i="0" u="none" strike="noStrike" kern="1200" cap="none" spc="-100" normalizeH="0" baseline="0" dirty="0">
                        <a:solidFill>
                          <a:srgbClr val="3E382F"/>
                        </a:solidFill>
                        <a:latin typeface="D2Coding"/>
                        <a:ea typeface="D2Coding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/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effectLst/>
                          <a:latin typeface="D2Coding"/>
                          <a:ea typeface="D2Coding"/>
                        </a:rPr>
                        <a:t>팀 중간 회의</a:t>
                      </a:r>
                      <a:endParaRPr kumimoji="0" lang="ko-KR" altLang="en-US" sz="1500" b="0" i="0" u="none" strike="noStrike" kern="1200" cap="none" spc="-100" normalizeH="0" baseline="0" dirty="0">
                        <a:solidFill>
                          <a:srgbClr val="3E382F"/>
                        </a:solidFill>
                        <a:latin typeface="D2Coding"/>
                        <a:ea typeface="D2Coding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906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>
                          <a:solidFill>
                            <a:srgbClr val="3E382F"/>
                          </a:solidFill>
                          <a:effectLst/>
                          <a:uLnTx/>
                          <a:uFillTx/>
                          <a:latin typeface="Gill Sans MT"/>
                          <a:ea typeface="맑은 고딕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en-US" altLang="ko-KR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8/24(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목</a:t>
                      </a:r>
                      <a:r>
                        <a:rPr kumimoji="0" lang="en-US" altLang="ko-KR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) ~ 9/05(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화</a:t>
                      </a:r>
                      <a:r>
                        <a:rPr kumimoji="0" lang="en-US" altLang="ko-KR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) (2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주</a:t>
                      </a:r>
                      <a:r>
                        <a:rPr kumimoji="0" lang="en-US" altLang="ko-KR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)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Font typeface="Arial"/>
                        <a:buNone/>
                        <a:defRPr/>
                      </a:pPr>
                      <a:r>
                        <a:rPr kumimoji="0" lang="ko-KR" altLang="en-US" sz="1500" b="0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ko-KR" altLang="en-US" sz="1500" b="0" i="0" u="none" strike="noStrike" kern="1200" cap="none" spc="-100" normalizeH="0" baseline="0" dirty="0">
                          <a:solidFill>
                            <a:srgbClr val="3E382F"/>
                          </a:solidFill>
                          <a:effectLst/>
                          <a:latin typeface="D2Coding"/>
                          <a:ea typeface="D2Coding"/>
                        </a:rPr>
                        <a:t>영화 추천 시스템 구축</a:t>
                      </a: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/>
                        <a:buNone/>
                        <a:defRPr/>
                      </a:pPr>
                      <a:endParaRPr kumimoji="0" lang="ko-KR" altLang="en-US" sz="1500" b="0" i="0" u="none" strike="noStrike" kern="1200" cap="none" spc="-100" normalizeH="0" baseline="0" dirty="0">
                        <a:solidFill>
                          <a:srgbClr val="3E382F"/>
                        </a:solidFill>
                        <a:effectLst/>
                        <a:latin typeface="D2Coding"/>
                        <a:ea typeface="D2Coding"/>
                      </a:endParaRPr>
                    </a:p>
                  </a:txBody>
                  <a:tcPr marL="33437" marR="3915" marT="3915" marB="0" anchor="ctr">
                    <a:lnL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10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6"/>
          <p:cNvSpPr txBox="1"/>
          <p:nvPr/>
        </p:nvSpPr>
        <p:spPr>
          <a:xfrm>
            <a:off x="1437409" y="1349176"/>
            <a:ext cx="8388372" cy="49244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맑은 고딕"/>
                <a:ea typeface="맑은 고딕"/>
              </a:rPr>
              <a:t>04. </a:t>
            </a:r>
            <a:r>
              <a:rPr kumimoji="0" lang="ko-KR" altLang="en-US" sz="3200" b="1" i="0" u="none" strike="noStrike" kern="1200" cap="none" spc="0" normalizeH="0" baseline="0" dirty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맑은 고딕"/>
                <a:ea typeface="맑은 고딕"/>
              </a:rPr>
              <a:t>프로젝트 수행 과정 및 결과</a:t>
            </a:r>
            <a:r>
              <a:rPr kumimoji="0" lang="en-US" altLang="ko-KR" sz="3200" b="1" i="0" u="none" strike="noStrike" kern="1200" cap="none" spc="0" normalizeH="0" baseline="0" dirty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맑은 고딕"/>
                <a:ea typeface="맑은 고딕"/>
              </a:rPr>
              <a:t> </a:t>
            </a:r>
            <a:endParaRPr kumimoji="0" lang="ko-KR" altLang="en-US" sz="3200" b="1" i="0" u="none" strike="noStrike" kern="1200" cap="none" spc="0" normalizeH="0" baseline="0" dirty="0">
              <a:solidFill>
                <a:srgbClr val="404040"/>
              </a:solidFill>
              <a:latin typeface="Gill Sans MT"/>
              <a:ea typeface="맑은 고딕"/>
            </a:endParaRPr>
          </a:p>
        </p:txBody>
      </p:sp>
      <p:sp>
        <p:nvSpPr>
          <p:cNvPr id="2" name="직사각형 4">
            <a:extLst>
              <a:ext uri="{FF2B5EF4-FFF2-40B4-BE49-F238E27FC236}">
                <a16:creationId xmlns:a16="http://schemas.microsoft.com/office/drawing/2014/main" id="{6E2C6A93-41B9-609E-5C16-5A83B82B51FD}"/>
              </a:ext>
            </a:extLst>
          </p:cNvPr>
          <p:cNvSpPr/>
          <p:nvPr/>
        </p:nvSpPr>
        <p:spPr>
          <a:xfrm>
            <a:off x="1437409" y="2210744"/>
            <a:ext cx="8388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1. </a:t>
            </a:r>
            <a:r>
              <a:rPr lang="ko-KR" altLang="en-US" sz="2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데이터 베이스 선정 및 데이터 수집</a:t>
            </a:r>
            <a:r>
              <a:rPr lang="en-US" altLang="ko-KR" sz="2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FAABBA57-2176-5C8E-D622-75A9C1FD303F}"/>
              </a:ext>
            </a:extLst>
          </p:cNvPr>
          <p:cNvSpPr/>
          <p:nvPr/>
        </p:nvSpPr>
        <p:spPr>
          <a:xfrm>
            <a:off x="1437409" y="3291721"/>
            <a:ext cx="8388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sz="2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전 처리 과정 수행</a:t>
            </a:r>
            <a:endParaRPr lang="en-US" altLang="ko-KR" sz="2000" spc="-15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직사각형 6">
            <a:extLst>
              <a:ext uri="{FF2B5EF4-FFF2-40B4-BE49-F238E27FC236}">
                <a16:creationId xmlns:a16="http://schemas.microsoft.com/office/drawing/2014/main" id="{891BFC28-2F65-B071-11BF-139479A33149}"/>
              </a:ext>
            </a:extLst>
          </p:cNvPr>
          <p:cNvSpPr/>
          <p:nvPr/>
        </p:nvSpPr>
        <p:spPr>
          <a:xfrm>
            <a:off x="1437409" y="4372697"/>
            <a:ext cx="504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3. </a:t>
            </a:r>
            <a:r>
              <a:rPr lang="ko-KR" altLang="en-US" sz="2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추천 시스템 제작</a:t>
            </a:r>
            <a:endParaRPr lang="en-US" altLang="ko-KR" sz="2000" spc="-15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961721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F909B-25BB-D9D0-99E4-7E9529B6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30" y="377144"/>
            <a:ext cx="9603275" cy="1049235"/>
          </a:xfrm>
        </p:spPr>
        <p:txBody>
          <a:bodyPr>
            <a:noAutofit/>
          </a:bodyPr>
          <a:lstStyle/>
          <a:p>
            <a:r>
              <a:rPr lang="en-US" altLang="ko-KR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1. </a:t>
            </a:r>
            <a:r>
              <a:rPr lang="ko-KR" altLang="en-US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데이터 베이스 선정 및 데이터 수집</a:t>
            </a:r>
            <a:r>
              <a:rPr lang="en-US" altLang="ko-KR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br>
              <a:rPr lang="en-US" altLang="ko-KR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lang="ko-KR" altLang="en-US" dirty="0"/>
          </a:p>
        </p:txBody>
      </p:sp>
      <p:pic>
        <p:nvPicPr>
          <p:cNvPr id="10" name="내용 개체 틀 9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D1DEEA1C-3118-1A12-CE87-597D75518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30" y="1113863"/>
            <a:ext cx="11070678" cy="5308186"/>
          </a:xfrm>
        </p:spPr>
      </p:pic>
      <p:pic>
        <p:nvPicPr>
          <p:cNvPr id="11" name="그림 10" descr="텍스트, 스크린샷, 라인, 번호이(가) 표시된 사진&#10;&#10;자동 생성된 설명">
            <a:extLst>
              <a:ext uri="{FF2B5EF4-FFF2-40B4-BE49-F238E27FC236}">
                <a16:creationId xmlns:a16="http://schemas.microsoft.com/office/drawing/2014/main" id="{EB53EBEC-CD63-8C6F-4C68-07607A6CB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9"/>
          <a:stretch/>
        </p:blipFill>
        <p:spPr>
          <a:xfrm>
            <a:off x="467730" y="1039704"/>
            <a:ext cx="11256539" cy="560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4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F909B-25BB-D9D0-99E4-7E9529B6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30" y="377144"/>
            <a:ext cx="9603275" cy="1049235"/>
          </a:xfrm>
        </p:spPr>
        <p:txBody>
          <a:bodyPr>
            <a:noAutofit/>
          </a:bodyPr>
          <a:lstStyle/>
          <a:p>
            <a:r>
              <a:rPr lang="en-US" altLang="ko-KR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전 처리 과정 수행 </a:t>
            </a:r>
            <a:r>
              <a:rPr lang="en-US" altLang="ko-KR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데이터 선정</a:t>
            </a:r>
            <a:r>
              <a:rPr lang="en-US" altLang="ko-KR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spc="-150" dirty="0">
                <a:solidFill>
                  <a:srgbClr val="FF0000"/>
                </a:solidFill>
                <a:latin typeface="+mn-ea"/>
                <a:ea typeface="+mn-ea"/>
              </a:rPr>
            </a:br>
            <a:b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lang="en-US" altLang="ko-KR" b="1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lang="ko-KR" altLang="en-US" dirty="0"/>
          </a:p>
        </p:txBody>
      </p:sp>
      <p:pic>
        <p:nvPicPr>
          <p:cNvPr id="6" name="내용 개체 틀 5" descr="텍스트, 라인, 폰트, 스크린샷이(가) 표시된 사진&#10;&#10;자동 생성된 설명">
            <a:extLst>
              <a:ext uri="{FF2B5EF4-FFF2-40B4-BE49-F238E27FC236}">
                <a16:creationId xmlns:a16="http://schemas.microsoft.com/office/drawing/2014/main" id="{F66F342C-6DCA-9560-FCEF-2CD1B458F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9" y="2100900"/>
            <a:ext cx="10985837" cy="2586103"/>
          </a:xfrm>
        </p:spPr>
      </p:pic>
      <p:pic>
        <p:nvPicPr>
          <p:cNvPr id="8" name="그림 7" descr="텍스트, 메뉴, 문서, 영수증이(가) 표시된 사진&#10;&#10;자동 생성된 설명">
            <a:extLst>
              <a:ext uri="{FF2B5EF4-FFF2-40B4-BE49-F238E27FC236}">
                <a16:creationId xmlns:a16="http://schemas.microsoft.com/office/drawing/2014/main" id="{7DB9272E-CC16-F883-610C-EA506CEC82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" b="7018"/>
          <a:stretch/>
        </p:blipFill>
        <p:spPr>
          <a:xfrm>
            <a:off x="4043905" y="1267227"/>
            <a:ext cx="4104189" cy="503498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3093FBD-1125-4B7A-0FC2-7E6E92F76F90}"/>
              </a:ext>
            </a:extLst>
          </p:cNvPr>
          <p:cNvCxnSpPr>
            <a:cxnSpLocks/>
          </p:cNvCxnSpPr>
          <p:nvPr/>
        </p:nvCxnSpPr>
        <p:spPr>
          <a:xfrm>
            <a:off x="4145280" y="2179320"/>
            <a:ext cx="38633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FDA5861-14FB-4605-AD60-CF151128ADEE}"/>
              </a:ext>
            </a:extLst>
          </p:cNvPr>
          <p:cNvCxnSpPr>
            <a:cxnSpLocks/>
          </p:cNvCxnSpPr>
          <p:nvPr/>
        </p:nvCxnSpPr>
        <p:spPr>
          <a:xfrm>
            <a:off x="4152900" y="3101340"/>
            <a:ext cx="38557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764A998-451A-B100-571D-4BE687CBF034}"/>
              </a:ext>
            </a:extLst>
          </p:cNvPr>
          <p:cNvCxnSpPr>
            <a:cxnSpLocks/>
          </p:cNvCxnSpPr>
          <p:nvPr/>
        </p:nvCxnSpPr>
        <p:spPr>
          <a:xfrm>
            <a:off x="4145280" y="3848100"/>
            <a:ext cx="38633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5F8F217-F7B9-55EE-13EE-6F36E4146742}"/>
              </a:ext>
            </a:extLst>
          </p:cNvPr>
          <p:cNvCxnSpPr>
            <a:cxnSpLocks/>
          </p:cNvCxnSpPr>
          <p:nvPr/>
        </p:nvCxnSpPr>
        <p:spPr>
          <a:xfrm>
            <a:off x="4111127" y="4221480"/>
            <a:ext cx="38974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8D25E8D-82DB-6B0A-A55F-63DB4E33B8AC}"/>
              </a:ext>
            </a:extLst>
          </p:cNvPr>
          <p:cNvCxnSpPr>
            <a:cxnSpLocks/>
          </p:cNvCxnSpPr>
          <p:nvPr/>
        </p:nvCxnSpPr>
        <p:spPr>
          <a:xfrm>
            <a:off x="4115074" y="5516880"/>
            <a:ext cx="38935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C5C64C0-BA7A-D641-32D2-F42334A4B13B}"/>
              </a:ext>
            </a:extLst>
          </p:cNvPr>
          <p:cNvCxnSpPr>
            <a:cxnSpLocks/>
          </p:cNvCxnSpPr>
          <p:nvPr/>
        </p:nvCxnSpPr>
        <p:spPr>
          <a:xfrm>
            <a:off x="4111127" y="5730240"/>
            <a:ext cx="38974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63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F909B-25BB-D9D0-99E4-7E9529B6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30" y="377144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altLang="ko-KR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전 처리 과정 수행 </a:t>
            </a:r>
            <a:r>
              <a:rPr lang="en-US" altLang="ko-KR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열 제거</a:t>
            </a:r>
            <a:r>
              <a:rPr lang="en-US" altLang="ko-KR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31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결측치</a:t>
            </a:r>
            <a:r>
              <a:rPr lang="ko-KR" altLang="en-US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제거</a:t>
            </a:r>
            <a:r>
              <a:rPr lang="en-US" altLang="ko-KR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sz="3600" spc="-150" dirty="0">
                <a:solidFill>
                  <a:srgbClr val="FF0000"/>
                </a:solidFill>
                <a:latin typeface="+mn-ea"/>
                <a:ea typeface="+mn-ea"/>
              </a:rPr>
            </a:br>
            <a:br>
              <a:rPr lang="en-US" altLang="ko-KR" sz="3200" b="1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F08416-F82B-707B-D6AD-EF371E513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6" t="7689" r="24957" b="3639"/>
          <a:stretch/>
        </p:blipFill>
        <p:spPr>
          <a:xfrm>
            <a:off x="396583" y="1972315"/>
            <a:ext cx="10783366" cy="20451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E3F5B9-7547-1B10-5C1B-D544A977B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34" y="1249116"/>
            <a:ext cx="11643931" cy="505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F909B-25BB-D9D0-99E4-7E9529B6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30" y="377144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ko-KR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전 처리 과정 수행 </a:t>
            </a:r>
            <a:r>
              <a:rPr lang="en-US" altLang="ko-KR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내용 수정 및 </a:t>
            </a:r>
            <a:r>
              <a:rPr lang="ko-KR" altLang="en-US" sz="28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결측치</a:t>
            </a:r>
            <a:r>
              <a:rPr lang="ko-KR" altLang="en-US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처리</a:t>
            </a:r>
            <a:r>
              <a:rPr lang="en-US" altLang="ko-KR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sz="3600" spc="-150" dirty="0">
                <a:solidFill>
                  <a:srgbClr val="FF0000"/>
                </a:solidFill>
                <a:latin typeface="+mn-ea"/>
                <a:ea typeface="+mn-ea"/>
              </a:rPr>
            </a:b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99F6F0-1547-4BEC-6A3E-C2E9C1E2D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4" t="32706" r="44977" b="35320"/>
          <a:stretch/>
        </p:blipFill>
        <p:spPr>
          <a:xfrm>
            <a:off x="1277207" y="2622189"/>
            <a:ext cx="4358282" cy="6403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E935FE-725B-E7E2-A38F-11443834E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52" y="3794611"/>
            <a:ext cx="5589315" cy="25324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FFEA1D-C420-C38E-6F49-6F6DBA15C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082" y="1430158"/>
            <a:ext cx="2019686" cy="786891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7DAE21A-4C4C-02A2-A8D8-DDE0A57AD2BF}"/>
              </a:ext>
            </a:extLst>
          </p:cNvPr>
          <p:cNvSpPr/>
          <p:nvPr/>
        </p:nvSpPr>
        <p:spPr>
          <a:xfrm>
            <a:off x="6073577" y="1522693"/>
            <a:ext cx="1057542" cy="334394"/>
          </a:xfrm>
          <a:prstGeom prst="rightArrow">
            <a:avLst>
              <a:gd name="adj1" fmla="val 50000"/>
              <a:gd name="adj2" fmla="val 817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F811419-926D-8BAE-D2E4-F8740301E05C}"/>
              </a:ext>
            </a:extLst>
          </p:cNvPr>
          <p:cNvSpPr/>
          <p:nvPr/>
        </p:nvSpPr>
        <p:spPr>
          <a:xfrm>
            <a:off x="6073577" y="2728995"/>
            <a:ext cx="1057542" cy="334394"/>
          </a:xfrm>
          <a:prstGeom prst="rightArrow">
            <a:avLst>
              <a:gd name="adj1" fmla="val 50000"/>
              <a:gd name="adj2" fmla="val 817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D6998B3-7EAD-359F-2520-71067FADDB66}"/>
              </a:ext>
            </a:extLst>
          </p:cNvPr>
          <p:cNvSpPr/>
          <p:nvPr/>
        </p:nvSpPr>
        <p:spPr>
          <a:xfrm>
            <a:off x="6096000" y="4833716"/>
            <a:ext cx="1057542" cy="334394"/>
          </a:xfrm>
          <a:prstGeom prst="rightArrow">
            <a:avLst>
              <a:gd name="adj1" fmla="val 50000"/>
              <a:gd name="adj2" fmla="val 817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E2AA36C-694F-33EF-4527-52531A300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92" y="1244963"/>
            <a:ext cx="11722169" cy="50821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82B093-6064-D777-8D65-1D1AD6B51F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36"/>
          <a:stretch/>
        </p:blipFill>
        <p:spPr>
          <a:xfrm>
            <a:off x="7469211" y="1109753"/>
            <a:ext cx="4359665" cy="55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9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F909B-25BB-D9D0-99E4-7E9529B6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30" y="377144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altLang="ko-KR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전 처리 과정 수행 </a:t>
            </a:r>
            <a:r>
              <a:rPr lang="en-US" altLang="ko-KR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품사 </a:t>
            </a:r>
            <a:r>
              <a:rPr lang="ko-KR" altLang="en-US" sz="31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태깅</a:t>
            </a:r>
            <a:r>
              <a:rPr lang="en-US" altLang="ko-KR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sz="3100" spc="-150" dirty="0">
                <a:solidFill>
                  <a:srgbClr val="FF0000"/>
                </a:solidFill>
                <a:latin typeface="+mn-ea"/>
                <a:ea typeface="+mn-ea"/>
              </a:rPr>
            </a:br>
            <a:br>
              <a:rPr lang="en-US" altLang="ko-KR" sz="3200" b="1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B82AAC-9DAC-DB2D-9CD5-3BC458546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150"/>
          <a:stretch/>
        </p:blipFill>
        <p:spPr>
          <a:xfrm>
            <a:off x="467730" y="1033841"/>
            <a:ext cx="6080554" cy="5293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EF093F-0A88-191E-4E08-0A774E0BEE5E}"/>
              </a:ext>
            </a:extLst>
          </p:cNvPr>
          <p:cNvSpPr txBox="1"/>
          <p:nvPr/>
        </p:nvSpPr>
        <p:spPr>
          <a:xfrm>
            <a:off x="8499953" y="2115960"/>
            <a:ext cx="1759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latin typeface="Daytona" panose="020F0502020204030204" pitchFamily="34" charset="0"/>
              </a:rPr>
              <a:t>문제점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2ADC4-C95F-FD0F-6CE5-8C45DE8E81A1}"/>
              </a:ext>
            </a:extLst>
          </p:cNvPr>
          <p:cNvSpPr txBox="1"/>
          <p:nvPr/>
        </p:nvSpPr>
        <p:spPr>
          <a:xfrm>
            <a:off x="7496399" y="3165195"/>
            <a:ext cx="422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고유명사와 명사의 구분이 되지 않음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680959-15F7-8004-A83E-BA335C6F3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8" y="1033841"/>
            <a:ext cx="6650825" cy="5288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907B39-F50D-2284-8583-B7E503CB2C1B}"/>
              </a:ext>
            </a:extLst>
          </p:cNvPr>
          <p:cNvSpPr txBox="1"/>
          <p:nvPr/>
        </p:nvSpPr>
        <p:spPr>
          <a:xfrm>
            <a:off x="8499953" y="2037302"/>
            <a:ext cx="1769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/>
              <a:t>Mecab</a:t>
            </a:r>
            <a:endParaRPr lang="ko-KR" altLang="en-US" sz="4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E8A8417-912E-7EEF-F625-0EEDEB3A2564}"/>
              </a:ext>
            </a:extLst>
          </p:cNvPr>
          <p:cNvCxnSpPr>
            <a:cxnSpLocks/>
          </p:cNvCxnSpPr>
          <p:nvPr/>
        </p:nvCxnSpPr>
        <p:spPr>
          <a:xfrm>
            <a:off x="550606" y="4306529"/>
            <a:ext cx="12486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1E879F5-70BA-18AA-03A7-EC4CA327B29E}"/>
              </a:ext>
            </a:extLst>
          </p:cNvPr>
          <p:cNvCxnSpPr>
            <a:cxnSpLocks/>
          </p:cNvCxnSpPr>
          <p:nvPr/>
        </p:nvCxnSpPr>
        <p:spPr>
          <a:xfrm>
            <a:off x="589935" y="4817806"/>
            <a:ext cx="137651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B5B452-4942-D30A-73CC-23DB2166F26D}"/>
              </a:ext>
            </a:extLst>
          </p:cNvPr>
          <p:cNvCxnSpPr>
            <a:cxnSpLocks/>
          </p:cNvCxnSpPr>
          <p:nvPr/>
        </p:nvCxnSpPr>
        <p:spPr>
          <a:xfrm>
            <a:off x="550606" y="4975122"/>
            <a:ext cx="14158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BF60A06-5905-0B40-7FD8-F7BCDCE5F5CD}"/>
              </a:ext>
            </a:extLst>
          </p:cNvPr>
          <p:cNvCxnSpPr>
            <a:cxnSpLocks/>
          </p:cNvCxnSpPr>
          <p:nvPr/>
        </p:nvCxnSpPr>
        <p:spPr>
          <a:xfrm>
            <a:off x="550606" y="5152102"/>
            <a:ext cx="113071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837CF48-E8C4-1231-11B6-433FBC7CDE2A}"/>
              </a:ext>
            </a:extLst>
          </p:cNvPr>
          <p:cNvCxnSpPr>
            <a:cxnSpLocks/>
          </p:cNvCxnSpPr>
          <p:nvPr/>
        </p:nvCxnSpPr>
        <p:spPr>
          <a:xfrm>
            <a:off x="589935" y="5968180"/>
            <a:ext cx="10913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F8E2A87-E4A7-B5DF-48DF-3F0756DC9960}"/>
              </a:ext>
            </a:extLst>
          </p:cNvPr>
          <p:cNvSpPr txBox="1"/>
          <p:nvPr/>
        </p:nvSpPr>
        <p:spPr>
          <a:xfrm>
            <a:off x="8342636" y="3735464"/>
            <a:ext cx="2856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NNP(</a:t>
            </a:r>
            <a:r>
              <a:rPr lang="ko-KR" altLang="en-US" sz="2400" dirty="0"/>
              <a:t>고유명사</a:t>
            </a:r>
            <a:r>
              <a:rPr lang="en-US" altLang="ko-KR" sz="2400" dirty="0"/>
              <a:t>)</a:t>
            </a:r>
          </a:p>
          <a:p>
            <a:endParaRPr lang="en-US" altLang="ko-KR" sz="2400" dirty="0"/>
          </a:p>
          <a:p>
            <a:r>
              <a:rPr lang="en-US" altLang="ko-KR" sz="2400" dirty="0"/>
              <a:t>NNG(</a:t>
            </a:r>
            <a:r>
              <a:rPr lang="ko-KR" altLang="en-US" sz="2400" dirty="0"/>
              <a:t>일반명사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4260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0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F909B-25BB-D9D0-99E4-7E9529B6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30" y="377144"/>
            <a:ext cx="9603275" cy="1049235"/>
          </a:xfrm>
        </p:spPr>
        <p:txBody>
          <a:bodyPr>
            <a:noAutofit/>
          </a:bodyPr>
          <a:lstStyle/>
          <a:p>
            <a:r>
              <a:rPr lang="en-US" altLang="ko-KR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전 처리 과정 수행 </a:t>
            </a:r>
            <a:r>
              <a:rPr lang="en-US" altLang="ko-KR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품사 </a:t>
            </a:r>
            <a:r>
              <a:rPr lang="ko-KR" altLang="en-US" sz="28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태깅</a:t>
            </a:r>
            <a:r>
              <a:rPr lang="ko-KR" altLang="en-US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마무리</a:t>
            </a:r>
            <a:r>
              <a:rPr lang="en-US" altLang="ko-KR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sz="2800" spc="-150" dirty="0">
                <a:solidFill>
                  <a:srgbClr val="FF0000"/>
                </a:solidFill>
                <a:latin typeface="+mn-ea"/>
                <a:ea typeface="+mn-ea"/>
              </a:rPr>
            </a:br>
            <a:br>
              <a:rPr lang="en-US" altLang="ko-KR" sz="2800" b="1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B1E335-97B4-2127-B7CB-8FF90CBF7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35" y="1048229"/>
            <a:ext cx="10599103" cy="49551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470FBA-42DD-9474-D9D2-0319E6CF9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3" y="1154233"/>
            <a:ext cx="11245035" cy="484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1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F909B-25BB-D9D0-99E4-7E9529B6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30" y="377144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altLang="ko-KR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전 처리 과정 수행 </a:t>
            </a:r>
            <a:r>
              <a:rPr lang="en-US" altLang="ko-KR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벡터화</a:t>
            </a:r>
            <a:r>
              <a:rPr lang="en-US" altLang="ko-KR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sz="3600" spc="-150" dirty="0">
                <a:solidFill>
                  <a:srgbClr val="FF0000"/>
                </a:solidFill>
                <a:latin typeface="+mn-ea"/>
                <a:ea typeface="+mn-ea"/>
              </a:rPr>
            </a:br>
            <a:br>
              <a:rPr lang="en-US" altLang="ko-KR" sz="3200" b="1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BC377F-E940-612A-AC8F-3D500BAC2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02" y="1073879"/>
            <a:ext cx="8555141" cy="525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99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F909B-25BB-D9D0-99E4-7E9529B6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30" y="377144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altLang="ko-KR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3. </a:t>
            </a:r>
            <a:r>
              <a:rPr lang="ko-KR" altLang="en-US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추천 시스템 제작 </a:t>
            </a:r>
            <a:r>
              <a:rPr lang="en-US" altLang="ko-KR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유사도 측정</a:t>
            </a:r>
            <a:r>
              <a:rPr lang="en-US" altLang="ko-KR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sz="3600" spc="-150" dirty="0">
                <a:solidFill>
                  <a:srgbClr val="FF0000"/>
                </a:solidFill>
                <a:latin typeface="+mn-ea"/>
                <a:ea typeface="+mn-ea"/>
              </a:rPr>
            </a:br>
            <a:br>
              <a:rPr lang="en-US" altLang="ko-KR" sz="3200" b="1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1E3615-3856-832C-649C-3E3FFB181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78" y="1426379"/>
            <a:ext cx="9603275" cy="448618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EDDA792-A146-5945-A886-9E0722A29DD7}"/>
              </a:ext>
            </a:extLst>
          </p:cNvPr>
          <p:cNvSpPr/>
          <p:nvPr/>
        </p:nvSpPr>
        <p:spPr>
          <a:xfrm rot="8153228">
            <a:off x="7707380" y="956687"/>
            <a:ext cx="785147" cy="336268"/>
          </a:xfrm>
          <a:prstGeom prst="rightArrow">
            <a:avLst>
              <a:gd name="adj1" fmla="val 40857"/>
              <a:gd name="adj2" fmla="val 5821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8BF63-7814-EA29-AAEC-E88620191B9F}"/>
              </a:ext>
            </a:extLst>
          </p:cNvPr>
          <p:cNvSpPr txBox="1"/>
          <p:nvPr/>
        </p:nvSpPr>
        <p:spPr>
          <a:xfrm>
            <a:off x="8410353" y="545327"/>
            <a:ext cx="2778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비교 대상 행</a:t>
            </a:r>
          </a:p>
        </p:txBody>
      </p:sp>
    </p:spTree>
    <p:extLst>
      <p:ext uri="{BB962C8B-B14F-4D97-AF65-F5344CB8AC3E}">
        <p14:creationId xmlns:p14="http://schemas.microsoft.com/office/powerpoint/2010/main" val="353050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40440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목차</a:t>
            </a:r>
          </a:p>
        </p:txBody>
      </p:sp>
      <p:sp>
        <p:nvSpPr>
          <p:cNvPr id="12" name="TextBox 16"/>
          <p:cNvSpPr txBox="1"/>
          <p:nvPr/>
        </p:nvSpPr>
        <p:spPr>
          <a:xfrm>
            <a:off x="5407843" y="1395935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lvl="0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5407843" y="219702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8"/>
          <p:cNvSpPr txBox="1"/>
          <p:nvPr/>
        </p:nvSpPr>
        <p:spPr>
          <a:xfrm>
            <a:off x="5407843" y="2998113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TextBox 19"/>
          <p:cNvSpPr txBox="1"/>
          <p:nvPr/>
        </p:nvSpPr>
        <p:spPr>
          <a:xfrm>
            <a:off x="5407843" y="3799202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lvl="0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5407843" y="4600291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lvl="0" eaLnBrk="1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F909B-25BB-D9D0-99E4-7E9529B6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30" y="377144"/>
            <a:ext cx="9603275" cy="1049235"/>
          </a:xfrm>
        </p:spPr>
        <p:txBody>
          <a:bodyPr>
            <a:noAutofit/>
          </a:bodyPr>
          <a:lstStyle/>
          <a:p>
            <a:r>
              <a:rPr lang="en-US" altLang="ko-KR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3. </a:t>
            </a:r>
            <a:r>
              <a:rPr lang="ko-KR" altLang="en-US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추천 시스템 제작 </a:t>
            </a:r>
            <a:r>
              <a:rPr lang="en-US" altLang="ko-KR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사용자 입력 함수</a:t>
            </a:r>
            <a:r>
              <a:rPr lang="en-US" altLang="ko-KR" sz="28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lang="en-US" altLang="ko-KR" sz="2800" spc="-150" dirty="0">
                <a:solidFill>
                  <a:srgbClr val="FF0000"/>
                </a:solidFill>
                <a:latin typeface="+mn-ea"/>
                <a:ea typeface="+mn-ea"/>
              </a:rPr>
            </a:br>
            <a:br>
              <a:rPr lang="en-US" altLang="ko-KR" sz="2800" b="1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294EF8-D6CF-87C2-200D-B8512A8CC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30" y="988867"/>
            <a:ext cx="7196307" cy="5604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99A9E3-57BF-FA62-C8AD-CBDF63754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955" y="2432484"/>
            <a:ext cx="6257059" cy="226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4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F909B-25BB-D9D0-99E4-7E9529B6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377144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ko-KR" altLang="en-US" sz="31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시스템 시연 영상</a:t>
            </a:r>
            <a:br>
              <a:rPr lang="en-US" altLang="ko-KR" sz="3600" spc="-150" dirty="0">
                <a:solidFill>
                  <a:srgbClr val="FF0000"/>
                </a:solidFill>
                <a:latin typeface="+mn-ea"/>
                <a:ea typeface="+mn-ea"/>
              </a:rPr>
            </a:br>
            <a:br>
              <a:rPr lang="en-US" altLang="ko-KR" sz="3200" b="1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lang="ko-KR" altLang="en-US" dirty="0"/>
          </a:p>
        </p:txBody>
      </p:sp>
      <p:pic>
        <p:nvPicPr>
          <p:cNvPr id="8" name="시연 연상 - Trim">
            <a:hlinkClick r:id="" action="ppaction://media"/>
            <a:extLst>
              <a:ext uri="{FF2B5EF4-FFF2-40B4-BE49-F238E27FC236}">
                <a16:creationId xmlns:a16="http://schemas.microsoft.com/office/drawing/2014/main" id="{4F852FBA-77AE-16BF-F7AD-C79F41F7F09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263" y="1160463"/>
            <a:ext cx="10968037" cy="5170487"/>
          </a:xfrm>
        </p:spPr>
      </p:pic>
    </p:spTree>
    <p:extLst>
      <p:ext uri="{BB962C8B-B14F-4D97-AF65-F5344CB8AC3E}">
        <p14:creationId xmlns:p14="http://schemas.microsoft.com/office/powerpoint/2010/main" val="25074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6"/>
          <p:cNvSpPr txBox="1"/>
          <p:nvPr/>
        </p:nvSpPr>
        <p:spPr>
          <a:xfrm>
            <a:off x="1437408" y="1349176"/>
            <a:ext cx="4940531" cy="49244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맑은 고딕"/>
                <a:ea typeface="맑은 고딕"/>
              </a:rPr>
              <a:t>05. </a:t>
            </a:r>
            <a:r>
              <a:rPr kumimoji="0" lang="ko-KR" altLang="en-US" sz="3200" b="1" i="0" u="none" strike="noStrike" kern="1200" cap="none" spc="0" normalizeH="0" baseline="0" dirty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맑은 고딕"/>
                <a:ea typeface="맑은 고딕"/>
              </a:rPr>
              <a:t>자체 평가 및 의견</a:t>
            </a:r>
            <a:endParaRPr kumimoji="0" lang="ko-KR" altLang="en-US" sz="3200" b="1" i="0" u="none" strike="noStrike" kern="1200" cap="none" spc="0" normalizeH="0" baseline="0" dirty="0">
              <a:solidFill>
                <a:srgbClr val="404040"/>
              </a:solidFill>
              <a:latin typeface="Gill Sans MT"/>
              <a:ea typeface="맑은 고딕"/>
            </a:endParaRPr>
          </a:p>
        </p:txBody>
      </p:sp>
      <p:sp>
        <p:nvSpPr>
          <p:cNvPr id="2" name="직사각형 4">
            <a:extLst>
              <a:ext uri="{FF2B5EF4-FFF2-40B4-BE49-F238E27FC236}">
                <a16:creationId xmlns:a16="http://schemas.microsoft.com/office/drawing/2014/main" id="{6E2C6A93-41B9-609E-5C16-5A83B82B51FD}"/>
              </a:ext>
            </a:extLst>
          </p:cNvPr>
          <p:cNvSpPr/>
          <p:nvPr/>
        </p:nvSpPr>
        <p:spPr>
          <a:xfrm>
            <a:off x="1307868" y="1993877"/>
            <a:ext cx="100306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김동신</a:t>
            </a:r>
            <a:endParaRPr lang="en-US" altLang="ko-KR" b="1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>
              <a:defRPr/>
            </a:pP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만족하는 점 </a:t>
            </a: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이론을 코드로 적용시켜 보니</a:t>
            </a: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좋았고</a:t>
            </a: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데이터의 </a:t>
            </a:r>
            <a:r>
              <a:rPr lang="ko-KR" altLang="en-US" sz="14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전처리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과정을 거치는 것의 필요성을 느끼고</a:t>
            </a: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전처리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과정에 따라 </a:t>
            </a: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		     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데이터의 변화과정을 보니</a:t>
            </a: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신기했다</a:t>
            </a: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</a:p>
          <a:p>
            <a:pPr lvl="0">
              <a:defRPr/>
            </a:pP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아쉬웠던 점 </a:t>
            </a: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머신러닝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미적용</a:t>
            </a: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실시간 영화 미적용</a:t>
            </a: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Label 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미적용</a:t>
            </a: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다양한 </a:t>
            </a:r>
            <a:r>
              <a:rPr lang="ko-KR" altLang="en-US" sz="14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머신러닝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모델에 대한 이해도 부족</a:t>
            </a:r>
            <a:endParaRPr lang="en-US" altLang="ko-KR" sz="14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FAABBA57-2176-5C8E-D622-75A9C1FD303F}"/>
              </a:ext>
            </a:extLst>
          </p:cNvPr>
          <p:cNvSpPr/>
          <p:nvPr/>
        </p:nvSpPr>
        <p:spPr>
          <a:xfrm>
            <a:off x="1307868" y="3033303"/>
            <a:ext cx="102669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심지영</a:t>
            </a:r>
            <a:endParaRPr lang="en-US" altLang="ko-KR" b="1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>
              <a:defRPr/>
            </a:pP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만족하는 점 </a:t>
            </a: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짧은 기간임에도 데이터 수집부터 자연어처리</a:t>
            </a: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모델링까지 배운 부분을 결과에 적용할 </a:t>
            </a:r>
            <a:r>
              <a:rPr lang="ko-KR" altLang="en-US" sz="1400" spc="-150">
                <a:latin typeface="D2Coding" panose="020B0609020101020101" pitchFamily="49" charset="-127"/>
                <a:ea typeface="D2Coding" panose="020B0609020101020101" pitchFamily="49" charset="-127"/>
              </a:rPr>
              <a:t>수 있어 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좋았음</a:t>
            </a:r>
            <a:endParaRPr lang="en-US" altLang="ko-KR" sz="14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>
              <a:defRPr/>
            </a:pP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아쉬웠던 점 </a:t>
            </a: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시간이 더 있었다면 더 좋은 결과물을 낼 수 있을 것으로 생각함</a:t>
            </a:r>
            <a:endParaRPr lang="en-US" altLang="ko-KR" sz="14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>
              <a:defRPr/>
            </a:pPr>
            <a:r>
              <a:rPr lang="ko-KR" altLang="en-US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sz="1600" spc="-15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직사각형 6">
            <a:extLst>
              <a:ext uri="{FF2B5EF4-FFF2-40B4-BE49-F238E27FC236}">
                <a16:creationId xmlns:a16="http://schemas.microsoft.com/office/drawing/2014/main" id="{891BFC28-2F65-B071-11BF-139479A33149}"/>
              </a:ext>
            </a:extLst>
          </p:cNvPr>
          <p:cNvSpPr/>
          <p:nvPr/>
        </p:nvSpPr>
        <p:spPr>
          <a:xfrm>
            <a:off x="1307868" y="3936017"/>
            <a:ext cx="102669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이선주</a:t>
            </a:r>
            <a:endParaRPr lang="en-US" altLang="ko-KR" b="1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>
              <a:defRPr/>
            </a:pP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만족하는 점 </a:t>
            </a: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초기 데이터를 정제하고 전 처리 과정을 거저 하나의 모델을 완성 시켰다는 점이 뿌듯했고 결과 또한 나름 만족스러운     </a:t>
            </a: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		    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결과가 나와서 좋았다</a:t>
            </a: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</a:p>
          <a:p>
            <a:pPr lvl="0">
              <a:defRPr/>
            </a:pP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아쉬웠던 점 </a:t>
            </a: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프로젝트 구상이 수업 초반이어서 머신 러닝을 사용하지 못해 아쉬웠다</a:t>
            </a: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0">
              <a:defRPr/>
            </a:pPr>
            <a:r>
              <a:rPr lang="en-US" altLang="ko-KR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spc="-15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직사각형 9">
            <a:extLst>
              <a:ext uri="{FF2B5EF4-FFF2-40B4-BE49-F238E27FC236}">
                <a16:creationId xmlns:a16="http://schemas.microsoft.com/office/drawing/2014/main" id="{7DE321AC-876E-458A-1006-8C5FBF2DFEA0}"/>
              </a:ext>
            </a:extLst>
          </p:cNvPr>
          <p:cNvSpPr/>
          <p:nvPr/>
        </p:nvSpPr>
        <p:spPr>
          <a:xfrm>
            <a:off x="1307868" y="5013235"/>
            <a:ext cx="1080793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최수열</a:t>
            </a:r>
            <a:r>
              <a:rPr lang="ko-KR" altLang="en-US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b="1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0">
              <a:defRPr/>
            </a:pPr>
            <a:r>
              <a:rPr lang="en-US" altLang="ko-KR" sz="1400" b="0" i="0" dirty="0">
                <a:solidFill>
                  <a:srgbClr val="1D1C1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만족하는 점 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사용자의 영화 정보를 정확하게 입력 하면 그에 유사한 영화를 정확하게 찾아서 괜찮았다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b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아쉬웠던 점 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데이터 베이스가 실시간 데이터가 아닌 정적인 데이터라 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DB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를 자체적으로 업데이트를 시켜줘야 한다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4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sz="1200" spc="-150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35813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6"/>
          <p:cNvSpPr txBox="1"/>
          <p:nvPr/>
        </p:nvSpPr>
        <p:spPr>
          <a:xfrm>
            <a:off x="5038447" y="2398668"/>
            <a:ext cx="4940531" cy="123110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8000" b="1" i="0" u="none" strike="noStrike" kern="1200" cap="none" spc="0" normalizeH="0" baseline="0" dirty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Q&amp;A</a:t>
            </a:r>
            <a:endParaRPr kumimoji="0" lang="ko-KR" altLang="en-US" sz="8000" b="1" i="0" u="none" strike="noStrike" kern="1200" cap="none" spc="0" normalizeH="0" baseline="0" dirty="0">
              <a:solidFill>
                <a:srgbClr val="40404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96C591F0-372F-7F3A-36AD-0CFF93478DA1}"/>
              </a:ext>
            </a:extLst>
          </p:cNvPr>
          <p:cNvSpPr txBox="1"/>
          <p:nvPr/>
        </p:nvSpPr>
        <p:spPr>
          <a:xfrm>
            <a:off x="4494401" y="2751892"/>
            <a:ext cx="6028621" cy="677108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400" b="1" i="0" u="none" strike="noStrike" kern="1200" cap="none" spc="0" normalizeH="0" baseline="0" dirty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감사합니다</a:t>
            </a:r>
            <a:endParaRPr kumimoji="0" lang="ko-KR" altLang="en-US" sz="4400" b="1" i="0" u="none" strike="noStrike" kern="1200" cap="none" spc="0" normalizeH="0" baseline="0" dirty="0">
              <a:solidFill>
                <a:srgbClr val="40404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1194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6"/>
          <p:cNvSpPr txBox="1"/>
          <p:nvPr/>
        </p:nvSpPr>
        <p:spPr>
          <a:xfrm>
            <a:off x="1437409" y="1349176"/>
            <a:ext cx="3673068" cy="492443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맑은 고딕"/>
                <a:ea typeface="맑은 고딕"/>
              </a:rPr>
              <a:t>01. </a:t>
            </a:r>
            <a:r>
              <a:rPr kumimoji="0" lang="ko-KR" altLang="en-US" sz="3200" b="1" i="0" u="none" strike="noStrike" kern="1200" cap="none" spc="0" normalizeH="0" baseline="0" dirty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Gill Sans MT"/>
                <a:ea typeface="맑은 고딕"/>
              </a:rPr>
              <a:t>프로젝트 개요</a:t>
            </a:r>
            <a:endParaRPr kumimoji="0" lang="ko-KR" altLang="en-US" sz="3200" b="1" i="0" u="none" strike="noStrike" kern="1200" cap="none" spc="0" normalizeH="0" baseline="0" dirty="0">
              <a:solidFill>
                <a:srgbClr val="404040"/>
              </a:solidFill>
              <a:latin typeface="Gill Sans MT"/>
              <a:ea typeface="맑은 고딕"/>
            </a:endParaRPr>
          </a:p>
        </p:txBody>
      </p:sp>
      <p:sp>
        <p:nvSpPr>
          <p:cNvPr id="2" name="직사각형 4">
            <a:extLst>
              <a:ext uri="{FF2B5EF4-FFF2-40B4-BE49-F238E27FC236}">
                <a16:creationId xmlns:a16="http://schemas.microsoft.com/office/drawing/2014/main" id="{6E2C6A93-41B9-609E-5C16-5A83B82B51FD}"/>
              </a:ext>
            </a:extLst>
          </p:cNvPr>
          <p:cNvSpPr/>
          <p:nvPr/>
        </p:nvSpPr>
        <p:spPr>
          <a:xfrm>
            <a:off x="1437409" y="2210744"/>
            <a:ext cx="8388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1. </a:t>
            </a:r>
            <a:r>
              <a:rPr lang="ko-KR" altLang="en-US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프로젝트 주제 및 선정 배경</a:t>
            </a:r>
            <a:r>
              <a:rPr lang="en-US" altLang="ko-KR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기획의도</a:t>
            </a:r>
            <a:r>
              <a:rPr lang="en-US" altLang="ko-KR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기존 서비스와의 </a:t>
            </a:r>
            <a:r>
              <a:rPr lang="ko-KR" altLang="en-US" sz="20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차별점</a:t>
            </a:r>
            <a:r>
              <a:rPr lang="en-US" altLang="ko-KR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등</a:t>
            </a:r>
            <a:r>
              <a:rPr lang="en-US" altLang="ko-KR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FAABBA57-2176-5C8E-D622-75A9C1FD303F}"/>
              </a:ext>
            </a:extLst>
          </p:cNvPr>
          <p:cNvSpPr/>
          <p:nvPr/>
        </p:nvSpPr>
        <p:spPr>
          <a:xfrm>
            <a:off x="1437409" y="2872228"/>
            <a:ext cx="838837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프로젝트 개요</a:t>
            </a:r>
            <a:r>
              <a:rPr lang="en-US" altLang="ko-KR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프로젝트 구현 내용</a:t>
            </a:r>
            <a:r>
              <a:rPr lang="en-US" altLang="ko-KR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컨셉</a:t>
            </a:r>
            <a:r>
              <a:rPr lang="en-US" altLang="ko-KR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훈련내용과의 관련성</a:t>
            </a:r>
            <a:r>
              <a:rPr lang="en-US" altLang="ko-KR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등</a:t>
            </a:r>
            <a:r>
              <a:rPr lang="en-US" altLang="ko-KR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285750" lvl="0" indent="-285750">
              <a:buFontTx/>
              <a:buChar char="-"/>
              <a:defRPr/>
            </a:pPr>
            <a:endParaRPr lang="en-US" altLang="ko-KR" spc="-15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직사각형 6">
            <a:extLst>
              <a:ext uri="{FF2B5EF4-FFF2-40B4-BE49-F238E27FC236}">
                <a16:creationId xmlns:a16="http://schemas.microsoft.com/office/drawing/2014/main" id="{891BFC28-2F65-B071-11BF-139479A33149}"/>
              </a:ext>
            </a:extLst>
          </p:cNvPr>
          <p:cNvSpPr/>
          <p:nvPr/>
        </p:nvSpPr>
        <p:spPr>
          <a:xfrm>
            <a:off x="1437409" y="3533712"/>
            <a:ext cx="5040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3. </a:t>
            </a:r>
            <a:r>
              <a:rPr lang="ko-KR" altLang="en-US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활용 장비 및 재료</a:t>
            </a:r>
            <a:r>
              <a:rPr lang="en-US" altLang="ko-KR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개발 환경 등</a:t>
            </a:r>
            <a:r>
              <a:rPr lang="en-US" altLang="ko-KR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 marL="285750" lvl="0" indent="-285750">
              <a:buFontTx/>
              <a:buChar char="-"/>
              <a:defRPr/>
            </a:pPr>
            <a:endParaRPr lang="en-US" altLang="ko-KR" spc="-15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직사각형 9">
            <a:extLst>
              <a:ext uri="{FF2B5EF4-FFF2-40B4-BE49-F238E27FC236}">
                <a16:creationId xmlns:a16="http://schemas.microsoft.com/office/drawing/2014/main" id="{7DE321AC-876E-458A-1006-8C5FBF2DFEA0}"/>
              </a:ext>
            </a:extLst>
          </p:cNvPr>
          <p:cNvSpPr/>
          <p:nvPr/>
        </p:nvSpPr>
        <p:spPr>
          <a:xfrm>
            <a:off x="1437409" y="4195196"/>
            <a:ext cx="5040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4. </a:t>
            </a:r>
            <a:r>
              <a:rPr lang="ko-KR" altLang="en-US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프로젝트 구조</a:t>
            </a:r>
          </a:p>
          <a:p>
            <a:pPr marL="285750" lvl="0" indent="-285750">
              <a:buFontTx/>
              <a:buChar char="-"/>
              <a:defRPr/>
            </a:pPr>
            <a:endParaRPr lang="en-US" altLang="ko-KR" spc="-15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1" name="직사각형 9">
            <a:extLst>
              <a:ext uri="{FF2B5EF4-FFF2-40B4-BE49-F238E27FC236}">
                <a16:creationId xmlns:a16="http://schemas.microsoft.com/office/drawing/2014/main" id="{C8725BA5-A960-7014-1F16-042144ABE94B}"/>
              </a:ext>
            </a:extLst>
          </p:cNvPr>
          <p:cNvSpPr/>
          <p:nvPr/>
        </p:nvSpPr>
        <p:spPr>
          <a:xfrm>
            <a:off x="1437409" y="4856678"/>
            <a:ext cx="5040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5. </a:t>
            </a:r>
            <a:r>
              <a:rPr lang="ko-KR" altLang="en-US" sz="20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기대 효과</a:t>
            </a:r>
          </a:p>
          <a:p>
            <a:pPr marL="285750" lvl="0" indent="-285750">
              <a:buFontTx/>
              <a:buChar char="-"/>
              <a:defRPr/>
            </a:pPr>
            <a:endParaRPr lang="en-US" altLang="ko-KR" spc="-15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374817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6"/>
          <p:cNvSpPr txBox="1"/>
          <p:nvPr/>
        </p:nvSpPr>
        <p:spPr>
          <a:xfrm>
            <a:off x="1437409" y="1349176"/>
            <a:ext cx="3673068" cy="492443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맑은 고딕"/>
                <a:ea typeface="맑은 고딕"/>
              </a:rPr>
              <a:t>01. </a:t>
            </a:r>
            <a:r>
              <a:rPr kumimoji="0" lang="ko-KR" altLang="en-US" sz="3200" b="1" i="0" u="none" strike="noStrike" kern="1200" cap="none" spc="0" normalizeH="0" baseline="0" dirty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Gill Sans MT"/>
                <a:ea typeface="맑은 고딕"/>
              </a:rPr>
              <a:t>프로젝트 개요</a:t>
            </a:r>
            <a:endParaRPr kumimoji="0" lang="ko-KR" altLang="en-US" sz="3200" b="1" i="0" u="none" strike="noStrike" kern="1200" cap="none" spc="0" normalizeH="0" baseline="0" dirty="0">
              <a:solidFill>
                <a:srgbClr val="404040"/>
              </a:solidFill>
              <a:latin typeface="Gill Sans MT"/>
              <a:ea typeface="맑은 고딕"/>
            </a:endParaRPr>
          </a:p>
        </p:txBody>
      </p:sp>
      <p:sp>
        <p:nvSpPr>
          <p:cNvPr id="2" name="직사각형 4">
            <a:extLst>
              <a:ext uri="{FF2B5EF4-FFF2-40B4-BE49-F238E27FC236}">
                <a16:creationId xmlns:a16="http://schemas.microsoft.com/office/drawing/2014/main" id="{6E2C6A93-41B9-609E-5C16-5A83B82B51FD}"/>
              </a:ext>
            </a:extLst>
          </p:cNvPr>
          <p:cNvSpPr/>
          <p:nvPr/>
        </p:nvSpPr>
        <p:spPr>
          <a:xfrm>
            <a:off x="1437409" y="2119458"/>
            <a:ext cx="8388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1. </a:t>
            </a:r>
            <a:r>
              <a:rPr lang="ko-KR" altLang="en-US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프로젝트 주제 및 선정 배경</a:t>
            </a:r>
            <a:r>
              <a:rPr lang="en-US" altLang="ko-KR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기획의도</a:t>
            </a:r>
            <a:r>
              <a:rPr lang="en-US" altLang="ko-KR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기존 서비스와의 </a:t>
            </a:r>
            <a:r>
              <a:rPr lang="ko-KR" altLang="en-US" sz="2000" b="1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차별점</a:t>
            </a:r>
            <a:r>
              <a:rPr lang="en-US" altLang="ko-KR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등</a:t>
            </a:r>
            <a:r>
              <a:rPr lang="en-US" altLang="ko-KR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FAABBA57-2176-5C8E-D622-75A9C1FD303F}"/>
              </a:ext>
            </a:extLst>
          </p:cNvPr>
          <p:cNvSpPr/>
          <p:nvPr/>
        </p:nvSpPr>
        <p:spPr>
          <a:xfrm>
            <a:off x="1653719" y="2319513"/>
            <a:ext cx="989918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endParaRPr lang="en-US" altLang="ko-KR" sz="16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lvl="0" indent="-285750" algn="just">
              <a:lnSpc>
                <a:spcPct val="250000"/>
              </a:lnSpc>
              <a:buFontTx/>
              <a:buChar char="-"/>
              <a:defRPr/>
            </a:pP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주제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사용자에게 가장 적합한 영화 추천 뉴스레터 시스템을 개발하는 것을 목표로 함</a:t>
            </a:r>
          </a:p>
          <a:p>
            <a:pPr marL="285750" lvl="0" indent="-285750" algn="just">
              <a:lnSpc>
                <a:spcPct val="250000"/>
              </a:lnSpc>
              <a:buFontTx/>
              <a:buChar char="-"/>
              <a:defRPr/>
            </a:pP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배경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수많은 영화 중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어떤 영화를 선택해야 할지 결정하기 어려운 경우가 많음 </a:t>
            </a:r>
          </a:p>
          <a:p>
            <a:pPr marL="285750" lvl="0" indent="-285750" algn="just">
              <a:lnSpc>
                <a:spcPct val="250000"/>
              </a:lnSpc>
              <a:buFontTx/>
              <a:buChar char="-"/>
              <a:defRPr/>
            </a:pP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기획의도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사용자의 취향과 관심사를 고려한 개인 맞춤형 추천을 제공하여 이 문제를 해결</a:t>
            </a:r>
          </a:p>
          <a:p>
            <a:pPr marL="285750" lvl="0" indent="-285750" algn="just">
              <a:lnSpc>
                <a:spcPct val="250000"/>
              </a:lnSpc>
              <a:buFontTx/>
              <a:buChar char="-"/>
              <a:defRPr/>
            </a:pP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기존의 서비스와의 </a:t>
            </a:r>
            <a:r>
              <a:rPr lang="ko-KR" altLang="en-US" sz="16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차별점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영화 시청 이력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검색 기록 등 행동 기반의 추천을 하는 대부분의 서비스와 달리 사용자의 현재 취향과 관심사를 바탕으로 영화를 추천하는 방식임</a:t>
            </a:r>
            <a:endParaRPr lang="en-US" altLang="ko-KR" sz="16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lvl="0" indent="-285750">
              <a:buFontTx/>
              <a:buChar char="-"/>
              <a:defRPr/>
            </a:pPr>
            <a:endParaRPr lang="en-US" altLang="ko-KR" sz="16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lvl="0" indent="-285750">
              <a:buFontTx/>
              <a:buChar char="-"/>
              <a:defRPr/>
            </a:pPr>
            <a:endParaRPr lang="en-US" altLang="ko-KR" sz="16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lvl="0" indent="-285750">
              <a:buFontTx/>
              <a:buChar char="-"/>
              <a:defRPr/>
            </a:pPr>
            <a:endParaRPr lang="en-US" altLang="ko-KR" sz="16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lvl="0" indent="-285750">
              <a:buFontTx/>
              <a:buChar char="-"/>
              <a:defRPr/>
            </a:pPr>
            <a:endParaRPr lang="en-US" altLang="ko-KR" sz="1600" spc="-15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6"/>
          <p:cNvSpPr txBox="1"/>
          <p:nvPr/>
        </p:nvSpPr>
        <p:spPr>
          <a:xfrm>
            <a:off x="1437409" y="1349176"/>
            <a:ext cx="3673068" cy="492443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맑은 고딕"/>
                <a:ea typeface="맑은 고딕"/>
              </a:rPr>
              <a:t>01. </a:t>
            </a:r>
            <a:r>
              <a:rPr kumimoji="0" lang="ko-KR" altLang="en-US" sz="3200" b="1" i="0" u="none" strike="noStrike" kern="1200" cap="none" spc="0" normalizeH="0" baseline="0" dirty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Gill Sans MT"/>
                <a:ea typeface="맑은 고딕"/>
              </a:rPr>
              <a:t>프로젝트 개요</a:t>
            </a:r>
            <a:endParaRPr kumimoji="0" lang="ko-KR" altLang="en-US" sz="3200" b="1" i="0" u="none" strike="noStrike" kern="1200" cap="none" spc="0" normalizeH="0" baseline="0" dirty="0">
              <a:solidFill>
                <a:srgbClr val="404040"/>
              </a:solidFill>
              <a:latin typeface="Gill Sans MT"/>
              <a:ea typeface="맑은 고딕"/>
            </a:endParaRPr>
          </a:p>
        </p:txBody>
      </p:sp>
      <p:sp>
        <p:nvSpPr>
          <p:cNvPr id="2" name="직사각형 4">
            <a:extLst>
              <a:ext uri="{FF2B5EF4-FFF2-40B4-BE49-F238E27FC236}">
                <a16:creationId xmlns:a16="http://schemas.microsoft.com/office/drawing/2014/main" id="{6E2C6A93-41B9-609E-5C16-5A83B82B51FD}"/>
              </a:ext>
            </a:extLst>
          </p:cNvPr>
          <p:cNvSpPr/>
          <p:nvPr/>
        </p:nvSpPr>
        <p:spPr>
          <a:xfrm>
            <a:off x="1437409" y="2120400"/>
            <a:ext cx="8388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프로젝트 개요</a:t>
            </a:r>
            <a:r>
              <a:rPr lang="en-US" altLang="ko-KR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프로젝트 구현 내용</a:t>
            </a:r>
            <a:r>
              <a:rPr lang="en-US" altLang="ko-KR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컨셉</a:t>
            </a:r>
            <a:r>
              <a:rPr lang="en-US" altLang="ko-KR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훈련내용과의 관련성 등</a:t>
            </a:r>
            <a:r>
              <a:rPr lang="en-US" altLang="ko-KR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FAABBA57-2176-5C8E-D622-75A9C1FD303F}"/>
              </a:ext>
            </a:extLst>
          </p:cNvPr>
          <p:cNvSpPr/>
          <p:nvPr/>
        </p:nvSpPr>
        <p:spPr>
          <a:xfrm>
            <a:off x="1653719" y="2319513"/>
            <a:ext cx="9899185" cy="220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endParaRPr lang="en-US" altLang="ko-KR" sz="16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lvl="0" indent="-285750" algn="just">
              <a:lnSpc>
                <a:spcPct val="250000"/>
              </a:lnSpc>
              <a:buFontTx/>
              <a:buChar char="-"/>
              <a:defRPr/>
            </a:pP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구현 내용 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사용자에게 정보를 입력 받아 수집한 영화 정보를 바탕으로 유사도가 높은 영화를 추천하도록 함 </a:t>
            </a:r>
          </a:p>
          <a:p>
            <a:pPr marL="285750" lvl="0" indent="-285750" algn="just">
              <a:lnSpc>
                <a:spcPct val="250000"/>
              </a:lnSpc>
              <a:buFontTx/>
              <a:buChar char="-"/>
              <a:defRPr/>
            </a:pP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컨셉 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사용자에게 주기적으로 이메일로 영화 추천을 제공하고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웹을 통해 추천 결과를 확인할 수 있도록 함</a:t>
            </a:r>
          </a:p>
          <a:p>
            <a:pPr marL="285750" lvl="0" indent="-285750" algn="just">
              <a:lnSpc>
                <a:spcPct val="250000"/>
              </a:lnSpc>
              <a:buFontTx/>
              <a:buChar char="-"/>
              <a:defRPr/>
            </a:pP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훈련 내용과 관련성 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데이터 수집 및 전 처리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유사도 측정 등 다양한 기술을 활용하여 프로젝트를 구현</a:t>
            </a:r>
          </a:p>
        </p:txBody>
      </p:sp>
    </p:spTree>
    <p:extLst>
      <p:ext uri="{BB962C8B-B14F-4D97-AF65-F5344CB8AC3E}">
        <p14:creationId xmlns:p14="http://schemas.microsoft.com/office/powerpoint/2010/main" val="243844439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6"/>
          <p:cNvSpPr txBox="1"/>
          <p:nvPr/>
        </p:nvSpPr>
        <p:spPr>
          <a:xfrm>
            <a:off x="1437409" y="1349176"/>
            <a:ext cx="3673068" cy="492443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맑은 고딕"/>
                <a:ea typeface="맑은 고딕"/>
              </a:rPr>
              <a:t>01. </a:t>
            </a:r>
            <a:r>
              <a:rPr kumimoji="0" lang="ko-KR" altLang="en-US" sz="3200" b="1" i="0" u="none" strike="noStrike" kern="1200" cap="none" spc="0" normalizeH="0" baseline="0" dirty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Gill Sans MT"/>
                <a:ea typeface="맑은 고딕"/>
              </a:rPr>
              <a:t>프로젝트 개요</a:t>
            </a:r>
            <a:endParaRPr kumimoji="0" lang="ko-KR" altLang="en-US" sz="3200" b="1" i="0" u="none" strike="noStrike" kern="1200" cap="none" spc="0" normalizeH="0" baseline="0" dirty="0">
              <a:solidFill>
                <a:srgbClr val="404040"/>
              </a:solidFill>
              <a:latin typeface="Gill Sans MT"/>
              <a:ea typeface="맑은 고딕"/>
            </a:endParaRPr>
          </a:p>
        </p:txBody>
      </p:sp>
      <p:sp>
        <p:nvSpPr>
          <p:cNvPr id="2" name="직사각형 4">
            <a:extLst>
              <a:ext uri="{FF2B5EF4-FFF2-40B4-BE49-F238E27FC236}">
                <a16:creationId xmlns:a16="http://schemas.microsoft.com/office/drawing/2014/main" id="{6E2C6A93-41B9-609E-5C16-5A83B82B51FD}"/>
              </a:ext>
            </a:extLst>
          </p:cNvPr>
          <p:cNvSpPr/>
          <p:nvPr/>
        </p:nvSpPr>
        <p:spPr>
          <a:xfrm>
            <a:off x="1437409" y="2120400"/>
            <a:ext cx="8388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-US" altLang="ko-KR" sz="24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활용 장비 및 재료</a:t>
            </a:r>
            <a:r>
              <a:rPr lang="en-US" altLang="ko-KR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개발 환경 등</a:t>
            </a:r>
            <a:r>
              <a:rPr lang="en-US" altLang="ko-KR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24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sz="2000" b="1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FAABBA57-2176-5C8E-D622-75A9C1FD303F}"/>
              </a:ext>
            </a:extLst>
          </p:cNvPr>
          <p:cNvSpPr/>
          <p:nvPr/>
        </p:nvSpPr>
        <p:spPr>
          <a:xfrm>
            <a:off x="1653719" y="2240950"/>
            <a:ext cx="9899185" cy="793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endParaRPr lang="en-US" altLang="ko-KR" sz="16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lvl="0" indent="-285750" algn="just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개발 환경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: Google </a:t>
            </a:r>
            <a:r>
              <a:rPr lang="en-US" altLang="ko-KR" sz="16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Colab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6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코랩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시스템을 이용하여 개발</a:t>
            </a:r>
            <a:endParaRPr lang="en-US" altLang="ko-KR" sz="16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CC0321-2481-C6E3-C21C-4C1B5CA2AFD5}"/>
              </a:ext>
            </a:extLst>
          </p:cNvPr>
          <p:cNvSpPr/>
          <p:nvPr/>
        </p:nvSpPr>
        <p:spPr>
          <a:xfrm>
            <a:off x="1437409" y="3228945"/>
            <a:ext cx="8388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4. </a:t>
            </a:r>
            <a:r>
              <a:rPr lang="ko-KR" altLang="en-US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프로젝트 구조</a:t>
            </a:r>
            <a:r>
              <a:rPr lang="en-US" altLang="ko-KR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BBD45C-B0A8-1951-11AC-7C4AC658787B}"/>
              </a:ext>
            </a:extLst>
          </p:cNvPr>
          <p:cNvSpPr/>
          <p:nvPr/>
        </p:nvSpPr>
        <p:spPr>
          <a:xfrm>
            <a:off x="1653719" y="3160351"/>
            <a:ext cx="9899185" cy="2855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endParaRPr lang="ko-KR" altLang="en-US" sz="16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lvl="0" indent="-285750" algn="just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사용자 정보 입력 모듈 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사용자에게 정보를 입력 받아 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DB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에 추가하고 해당 영화의 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‘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키워드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‘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와 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‘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줄거리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＇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를  추출하여 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DB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에 추가</a:t>
            </a:r>
            <a:endParaRPr lang="en-US" altLang="ko-KR" sz="16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 algn="just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데이터 전 처리 모듈 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: DB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내의  유용한 정보를 추출하고 품사 </a:t>
            </a:r>
            <a:r>
              <a:rPr lang="ko-KR" altLang="en-US" sz="16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태깅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벡터화 시키는 </a:t>
            </a:r>
          </a:p>
          <a:p>
            <a:pPr marL="285750" lvl="0" indent="-285750" algn="just">
              <a:lnSpc>
                <a:spcPct val="200000"/>
              </a:lnSpc>
              <a:buFontTx/>
              <a:buChar char="-"/>
              <a:defRPr/>
            </a:pP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유사도 측정 모듈 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: ‘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장르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‘,’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감독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‘,’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배우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‘,’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키워드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‘,’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줄거리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‘ 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각각 의 유사도를 측정하고 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5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개의 특징을 평균 내어 유사도의 순위를 매기는 방식</a:t>
            </a:r>
            <a:endParaRPr lang="en-US" altLang="ko-KR" sz="16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6BACB34-6553-36CC-E5D4-5A52AC9066AE}"/>
              </a:ext>
            </a:extLst>
          </p:cNvPr>
          <p:cNvCxnSpPr>
            <a:cxnSpLocks/>
          </p:cNvCxnSpPr>
          <p:nvPr/>
        </p:nvCxnSpPr>
        <p:spPr>
          <a:xfrm>
            <a:off x="9825781" y="5506981"/>
            <a:ext cx="17271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979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6"/>
          <p:cNvSpPr txBox="1"/>
          <p:nvPr/>
        </p:nvSpPr>
        <p:spPr>
          <a:xfrm>
            <a:off x="1437409" y="1349176"/>
            <a:ext cx="3673068" cy="492443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맑은 고딕"/>
                <a:ea typeface="맑은 고딕"/>
              </a:rPr>
              <a:t>01. </a:t>
            </a:r>
            <a:r>
              <a:rPr kumimoji="0" lang="ko-KR" altLang="en-US" sz="3200" b="1" i="0" u="none" strike="noStrike" kern="1200" cap="none" spc="0" normalizeH="0" baseline="0" dirty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Gill Sans MT"/>
                <a:ea typeface="맑은 고딕"/>
              </a:rPr>
              <a:t>프로젝트 개요</a:t>
            </a:r>
            <a:endParaRPr kumimoji="0" lang="ko-KR" altLang="en-US" sz="3200" b="1" i="0" u="none" strike="noStrike" kern="1200" cap="none" spc="0" normalizeH="0" baseline="0" dirty="0">
              <a:solidFill>
                <a:srgbClr val="404040"/>
              </a:solidFill>
              <a:latin typeface="Gill Sans MT"/>
              <a:ea typeface="맑은 고딕"/>
            </a:endParaRPr>
          </a:p>
        </p:txBody>
      </p:sp>
      <p:sp>
        <p:nvSpPr>
          <p:cNvPr id="2" name="직사각형 4">
            <a:extLst>
              <a:ext uri="{FF2B5EF4-FFF2-40B4-BE49-F238E27FC236}">
                <a16:creationId xmlns:a16="http://schemas.microsoft.com/office/drawing/2014/main" id="{6E2C6A93-41B9-609E-5C16-5A83B82B51FD}"/>
              </a:ext>
            </a:extLst>
          </p:cNvPr>
          <p:cNvSpPr/>
          <p:nvPr/>
        </p:nvSpPr>
        <p:spPr>
          <a:xfrm>
            <a:off x="1437409" y="2120400"/>
            <a:ext cx="8388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4. </a:t>
            </a:r>
            <a:r>
              <a:rPr lang="ko-KR" altLang="en-US" sz="24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프로젝트 구조</a:t>
            </a:r>
            <a:r>
              <a:rPr lang="en-US" altLang="ko-KR" sz="24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sz="2000" b="1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E046DA71-2A5D-EE26-EF14-3F9B944D0DBF}"/>
              </a:ext>
            </a:extLst>
          </p:cNvPr>
          <p:cNvSpPr/>
          <p:nvPr/>
        </p:nvSpPr>
        <p:spPr>
          <a:xfrm>
            <a:off x="1437409" y="3429000"/>
            <a:ext cx="2531476" cy="1275600"/>
          </a:xfrm>
          <a:prstGeom prst="homePlate">
            <a:avLst>
              <a:gd name="adj" fmla="val 34358"/>
            </a:avLst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25FBAB87-D083-D79D-333C-A0C55AE74D21}"/>
              </a:ext>
            </a:extLst>
          </p:cNvPr>
          <p:cNvSpPr/>
          <p:nvPr/>
        </p:nvSpPr>
        <p:spPr>
          <a:xfrm>
            <a:off x="3857239" y="3429000"/>
            <a:ext cx="2373548" cy="1275600"/>
          </a:xfrm>
          <a:prstGeom prst="chevron">
            <a:avLst>
              <a:gd name="adj" fmla="val 33985"/>
            </a:avLst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갈매기형 수장 10">
            <a:extLst>
              <a:ext uri="{FF2B5EF4-FFF2-40B4-BE49-F238E27FC236}">
                <a16:creationId xmlns:a16="http://schemas.microsoft.com/office/drawing/2014/main" id="{8690AC62-8AE7-9611-3F71-EAFE798C44EE}"/>
              </a:ext>
            </a:extLst>
          </p:cNvPr>
          <p:cNvSpPr/>
          <p:nvPr/>
        </p:nvSpPr>
        <p:spPr>
          <a:xfrm>
            <a:off x="6119140" y="3429000"/>
            <a:ext cx="2689919" cy="1275600"/>
          </a:xfrm>
          <a:prstGeom prst="chevron">
            <a:avLst>
              <a:gd name="adj" fmla="val 33985"/>
            </a:avLst>
          </a:prstGeom>
          <a:solidFill>
            <a:schemeClr val="bg1">
              <a:lumMod val="5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1305E61C-9796-0911-2F5C-FD0C294BEE44}"/>
              </a:ext>
            </a:extLst>
          </p:cNvPr>
          <p:cNvSpPr/>
          <p:nvPr/>
        </p:nvSpPr>
        <p:spPr>
          <a:xfrm>
            <a:off x="8809060" y="3429000"/>
            <a:ext cx="2373548" cy="1275600"/>
          </a:xfrm>
          <a:prstGeom prst="chevron">
            <a:avLst>
              <a:gd name="adj" fmla="val 33985"/>
            </a:avLst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1F5018-AF9F-62E7-E5A6-2373DEA49704}"/>
              </a:ext>
            </a:extLst>
          </p:cNvPr>
          <p:cNvSpPr txBox="1"/>
          <p:nvPr/>
        </p:nvSpPr>
        <p:spPr>
          <a:xfrm>
            <a:off x="1437409" y="3882134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데이터 수집 및 가공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F7A510-74FF-770D-F775-0D59870F4B93}"/>
              </a:ext>
            </a:extLst>
          </p:cNvPr>
          <p:cNvSpPr txBox="1"/>
          <p:nvPr/>
        </p:nvSpPr>
        <p:spPr>
          <a:xfrm>
            <a:off x="4329251" y="3882134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데이터 전 처리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3667B8-EFE2-7C4F-EF71-6CA0D7C9A963}"/>
              </a:ext>
            </a:extLst>
          </p:cNvPr>
          <p:cNvSpPr txBox="1"/>
          <p:nvPr/>
        </p:nvSpPr>
        <p:spPr>
          <a:xfrm>
            <a:off x="6564328" y="3882134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사용자 정보 입력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3067CB-3325-9EE4-1D11-ABEC4476C272}"/>
              </a:ext>
            </a:extLst>
          </p:cNvPr>
          <p:cNvSpPr txBox="1"/>
          <p:nvPr/>
        </p:nvSpPr>
        <p:spPr>
          <a:xfrm>
            <a:off x="9349239" y="3882134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유사도 측정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A4FEAE-3BBA-42FE-DE3D-359A1BA32309}"/>
              </a:ext>
            </a:extLst>
          </p:cNvPr>
          <p:cNvSpPr txBox="1"/>
          <p:nvPr/>
        </p:nvSpPr>
        <p:spPr>
          <a:xfrm>
            <a:off x="1785611" y="4973068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- DB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설정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83DF4C-1468-1D77-E49E-DA4388E3B061}"/>
              </a:ext>
            </a:extLst>
          </p:cNvPr>
          <p:cNvSpPr txBox="1"/>
          <p:nvPr/>
        </p:nvSpPr>
        <p:spPr>
          <a:xfrm>
            <a:off x="4143263" y="4905204"/>
            <a:ext cx="2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불용어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 처리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-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품사 </a:t>
            </a:r>
            <a:r>
              <a:rPr lang="ko-KR" altLang="en-US" dirty="0" err="1">
                <a:latin typeface="D2Coding" panose="020B0609020101020101" pitchFamily="49" charset="-127"/>
                <a:ea typeface="D2Coding" panose="020B0609020101020101" pitchFamily="49" charset="-127"/>
              </a:rPr>
              <a:t>태깅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4" name="화살표: 위로 구부러짐 23">
            <a:extLst>
              <a:ext uri="{FF2B5EF4-FFF2-40B4-BE49-F238E27FC236}">
                <a16:creationId xmlns:a16="http://schemas.microsoft.com/office/drawing/2014/main" id="{03068324-C4FC-80D2-0473-A875F1619542}"/>
              </a:ext>
            </a:extLst>
          </p:cNvPr>
          <p:cNvSpPr/>
          <p:nvPr/>
        </p:nvSpPr>
        <p:spPr>
          <a:xfrm rot="10800000">
            <a:off x="5081081" y="2442581"/>
            <a:ext cx="1731521" cy="672770"/>
          </a:xfrm>
          <a:prstGeom prst="curvedUpArrow">
            <a:avLst>
              <a:gd name="adj1" fmla="val 25000"/>
              <a:gd name="adj2" fmla="val 69035"/>
              <a:gd name="adj3" fmla="val 351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DF4AAD-0D96-0216-DC7F-2FBAF1A014DA}"/>
              </a:ext>
            </a:extLst>
          </p:cNvPr>
          <p:cNvSpPr txBox="1"/>
          <p:nvPr/>
        </p:nvSpPr>
        <p:spPr>
          <a:xfrm>
            <a:off x="6564328" y="2194215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①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DB </a:t>
            </a:r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추가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8" name="화살표: 위로 구부러짐 27">
            <a:extLst>
              <a:ext uri="{FF2B5EF4-FFF2-40B4-BE49-F238E27FC236}">
                <a16:creationId xmlns:a16="http://schemas.microsoft.com/office/drawing/2014/main" id="{CC9BD205-5EAB-D6DC-A695-5D5F9BEE0107}"/>
              </a:ext>
            </a:extLst>
          </p:cNvPr>
          <p:cNvSpPr/>
          <p:nvPr/>
        </p:nvSpPr>
        <p:spPr>
          <a:xfrm>
            <a:off x="7809471" y="4976512"/>
            <a:ext cx="1731521" cy="672770"/>
          </a:xfrm>
          <a:prstGeom prst="curvedUpArrow">
            <a:avLst>
              <a:gd name="adj1" fmla="val 25000"/>
              <a:gd name="adj2" fmla="val 69035"/>
              <a:gd name="adj3" fmla="val 351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5BE4B8-5606-1806-AB34-298DD03C7936}"/>
              </a:ext>
            </a:extLst>
          </p:cNvPr>
          <p:cNvSpPr txBox="1"/>
          <p:nvPr/>
        </p:nvSpPr>
        <p:spPr>
          <a:xfrm>
            <a:off x="9374222" y="5368792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2Coding" panose="020B0609020101020101" pitchFamily="49" charset="-127"/>
                <a:ea typeface="D2Coding" panose="020B0609020101020101" pitchFamily="49" charset="-127"/>
              </a:rPr>
              <a:t>② 벡터화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93472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6"/>
          <p:cNvSpPr txBox="1"/>
          <p:nvPr/>
        </p:nvSpPr>
        <p:spPr>
          <a:xfrm>
            <a:off x="1437409" y="1349176"/>
            <a:ext cx="3673068" cy="492443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200" b="1" i="0" u="none" strike="noStrike" kern="1200" cap="none" spc="0" normalizeH="0" baseline="0" dirty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맑은 고딕"/>
                <a:ea typeface="맑은 고딕"/>
              </a:rPr>
              <a:t>01. </a:t>
            </a:r>
            <a:r>
              <a:rPr kumimoji="0" lang="ko-KR" altLang="en-US" sz="3200" b="1" i="0" u="none" strike="noStrike" kern="1200" cap="none" spc="0" normalizeH="0" baseline="0" dirty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Gill Sans MT"/>
                <a:ea typeface="맑은 고딕"/>
              </a:rPr>
              <a:t>프로젝트 개요</a:t>
            </a:r>
            <a:endParaRPr kumimoji="0" lang="ko-KR" altLang="en-US" sz="3200" b="1" i="0" u="none" strike="noStrike" kern="1200" cap="none" spc="0" normalizeH="0" baseline="0" dirty="0">
              <a:solidFill>
                <a:srgbClr val="404040"/>
              </a:solidFill>
              <a:latin typeface="Gill Sans MT"/>
              <a:ea typeface="맑은 고딕"/>
            </a:endParaRPr>
          </a:p>
        </p:txBody>
      </p:sp>
      <p:sp>
        <p:nvSpPr>
          <p:cNvPr id="2" name="직사각형 4">
            <a:extLst>
              <a:ext uri="{FF2B5EF4-FFF2-40B4-BE49-F238E27FC236}">
                <a16:creationId xmlns:a16="http://schemas.microsoft.com/office/drawing/2014/main" id="{6E2C6A93-41B9-609E-5C16-5A83B82B51FD}"/>
              </a:ext>
            </a:extLst>
          </p:cNvPr>
          <p:cNvSpPr/>
          <p:nvPr/>
        </p:nvSpPr>
        <p:spPr>
          <a:xfrm>
            <a:off x="1437409" y="2120400"/>
            <a:ext cx="83883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5. </a:t>
            </a:r>
            <a:r>
              <a:rPr lang="ko-KR" altLang="en-US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기대 효과</a:t>
            </a:r>
            <a:r>
              <a:rPr lang="en-US" altLang="ko-KR" sz="2000" b="1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</p:txBody>
      </p:sp>
      <p:sp>
        <p:nvSpPr>
          <p:cNvPr id="3" name="직사각형 5">
            <a:extLst>
              <a:ext uri="{FF2B5EF4-FFF2-40B4-BE49-F238E27FC236}">
                <a16:creationId xmlns:a16="http://schemas.microsoft.com/office/drawing/2014/main" id="{FAABBA57-2176-5C8E-D622-75A9C1FD303F}"/>
              </a:ext>
            </a:extLst>
          </p:cNvPr>
          <p:cNvSpPr/>
          <p:nvPr/>
        </p:nvSpPr>
        <p:spPr>
          <a:xfrm>
            <a:off x="1693049" y="2007224"/>
            <a:ext cx="9899185" cy="4117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250000"/>
              </a:lnSpc>
              <a:defRPr/>
            </a:pPr>
            <a:endParaRPr lang="en-US" altLang="ko-KR" sz="16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lvl="0" indent="-285750" algn="just">
              <a:lnSpc>
                <a:spcPct val="250000"/>
              </a:lnSpc>
              <a:buFontTx/>
              <a:buChar char="-"/>
              <a:defRPr/>
            </a:pP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사용자 만족도 향상 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개인화된 추천을 통해 사용자가 선호하는 영화를 더 쉽게 찾을 수 있도록 도움을 줌</a:t>
            </a:r>
            <a:endParaRPr lang="en-US" altLang="ko-KR" sz="16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 algn="just">
              <a:lnSpc>
                <a:spcPct val="250000"/>
              </a:lnSpc>
              <a:buFontTx/>
              <a:buChar char="-"/>
              <a:defRPr/>
            </a:pP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실시간 취향 반영 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현재 사용자의 취향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선호도 기반의 영화 추천 가능</a:t>
            </a:r>
            <a:endParaRPr lang="en-US" altLang="ko-KR" sz="16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indent="-285750" algn="just">
              <a:lnSpc>
                <a:spcPct val="250000"/>
              </a:lnSpc>
              <a:buFontTx/>
              <a:buChar char="-"/>
              <a:defRPr/>
            </a:pP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사용자 시간 편의 제공 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사용자의 취향을 고려하여 추천하므로 사용자의 시간 활용도 증대</a:t>
            </a:r>
            <a:endParaRPr lang="en-US" altLang="ko-KR" sz="16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lvl="0" indent="-285750" algn="just">
              <a:lnSpc>
                <a:spcPct val="250000"/>
              </a:lnSpc>
              <a:buFontTx/>
              <a:buChar char="-"/>
              <a:defRPr/>
            </a:pP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영화 소비 증진 기대 </a:t>
            </a:r>
            <a:r>
              <a:rPr lang="en-US" altLang="ko-KR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lang="ko-KR" altLang="en-US" sz="16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선호하는 영화 추천을 통해 사용자의 확대된 영화 소비를 기대할 수 있음</a:t>
            </a:r>
            <a:endParaRPr lang="en-US" altLang="ko-KR" sz="16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lvl="0" indent="-285750" algn="just">
              <a:lnSpc>
                <a:spcPct val="250000"/>
              </a:lnSpc>
              <a:buFontTx/>
              <a:buChar char="-"/>
              <a:defRPr/>
            </a:pPr>
            <a:endParaRPr lang="ko-KR" altLang="en-US" sz="16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85750" lvl="0" indent="-285750" algn="just">
              <a:lnSpc>
                <a:spcPct val="150000"/>
              </a:lnSpc>
              <a:buFontTx/>
              <a:buChar char="-"/>
              <a:defRPr/>
            </a:pPr>
            <a:endParaRPr lang="en-US" altLang="ko-KR" sz="16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15204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7"/>
          <p:cNvSpPr txBox="1"/>
          <p:nvPr/>
        </p:nvSpPr>
        <p:spPr>
          <a:xfrm>
            <a:off x="1385455" y="1347567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lvl="0" indent="0" algn="l" defTabSz="4572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1" i="0" u="none" strike="noStrike" kern="1200" cap="none" spc="0" normalizeH="0" baseline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맑은 고딕"/>
                <a:ea typeface="맑은 고딕"/>
              </a:rPr>
              <a:t>02. </a:t>
            </a:r>
            <a:r>
              <a:rPr kumimoji="0" lang="ko-KR" altLang="en-US" sz="2800" b="1" i="0" u="none" strike="noStrike" kern="1200" cap="none" spc="0" normalizeH="0" baseline="0">
                <a:ln w="9525">
                  <a:solidFill>
                    <a:srgbClr val="B71E42"/>
                  </a:solidFill>
                </a:ln>
                <a:solidFill>
                  <a:srgbClr val="404040"/>
                </a:solidFill>
                <a:latin typeface="Gill Sans MT"/>
                <a:ea typeface="맑은 고딕"/>
              </a:rPr>
              <a:t>프로젝트 팀 구성 및 역할</a:t>
            </a:r>
            <a:endParaRPr kumimoji="0" lang="ko-KR" altLang="en-US" sz="2800" b="1" i="0" u="none" strike="noStrike" kern="1200" cap="none" spc="0" normalizeH="0" baseline="0">
              <a:solidFill>
                <a:srgbClr val="404040"/>
              </a:solidFill>
              <a:latin typeface="Gill Sans MT"/>
              <a:ea typeface="맑은 고딕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D9A070E-FC01-B223-1052-7BC40F2CF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754178"/>
              </p:ext>
            </p:extLst>
          </p:nvPr>
        </p:nvGraphicFramePr>
        <p:xfrm>
          <a:off x="1450975" y="2016125"/>
          <a:ext cx="9649072" cy="330499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1213774752"/>
                    </a:ext>
                  </a:extLst>
                </a:gridCol>
                <a:gridCol w="7632848">
                  <a:extLst>
                    <a:ext uri="{9D8B030D-6E8A-4147-A177-3AD203B41FA5}">
                      <a16:colId xmlns:a16="http://schemas.microsoft.com/office/drawing/2014/main" val="38222537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이름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활동 내용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565942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kumimoji="0" lang="ko-KR" altLang="en-US" sz="1600" i="1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김동신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-100" normalizeH="0" baseline="0" dirty="0">
                          <a:solidFill>
                            <a:srgbClr val="3E382F"/>
                          </a:solidFill>
                          <a:effectLst/>
                          <a:latin typeface="D2Coding"/>
                          <a:ea typeface="D2Coding"/>
                        </a:rPr>
                        <a:t>사전 기획 및 데이터 선정 </a:t>
                      </a:r>
                      <a:endParaRPr kumimoji="0" lang="en-US" altLang="ko-KR" sz="1600" b="1" i="0" u="none" strike="noStrike" kern="1200" cap="none" spc="-100" normalizeH="0" baseline="0" dirty="0">
                        <a:solidFill>
                          <a:srgbClr val="3E382F"/>
                        </a:solidFill>
                        <a:latin typeface="D2Coding"/>
                        <a:ea typeface="D2Coding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-100" normalizeH="0" baseline="0" dirty="0">
                          <a:solidFill>
                            <a:srgbClr val="3E382F"/>
                          </a:solidFill>
                          <a:effectLst/>
                          <a:latin typeface="D2Coding"/>
                          <a:ea typeface="D2Coding"/>
                        </a:rPr>
                        <a:t>데이터 수집 및 전 처리</a:t>
                      </a:r>
                      <a:endParaRPr kumimoji="0" lang="en-US" altLang="ko-KR" sz="1600" b="1" i="0" u="none" strike="noStrike" kern="1200" cap="none" spc="-100" normalizeH="0" baseline="0" dirty="0">
                        <a:solidFill>
                          <a:srgbClr val="3E382F"/>
                        </a:solidFill>
                        <a:latin typeface="D2Coding"/>
                        <a:ea typeface="D2Coding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309097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600" b="0" i="1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심지영</a:t>
                      </a:r>
                      <a:endParaRPr lang="ko-KR" altLang="en-US" sz="18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데이터 전 처리</a:t>
                      </a:r>
                      <a:endParaRPr kumimoji="0" lang="en-US" altLang="ko-KR" sz="1600" b="1" i="0" u="none" strike="noStrike" kern="1200" cap="none" spc="-100" normalizeH="0" baseline="0" dirty="0">
                        <a:solidFill>
                          <a:srgbClr val="3E382F"/>
                        </a:solidFill>
                        <a:latin typeface="D2Coding"/>
                        <a:ea typeface="D2Coding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en-US" altLang="ko-KR" sz="1600" b="1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PPT </a:t>
                      </a:r>
                      <a:r>
                        <a:rPr kumimoji="0" lang="ko-KR" altLang="en-US" sz="1600" b="1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제작</a:t>
                      </a:r>
                      <a:endParaRPr kumimoji="0" lang="en-US" altLang="ko-KR" sz="1600" b="1" i="0" u="none" strike="noStrike" kern="1200" cap="none" spc="-100" normalizeH="0" baseline="0" dirty="0">
                        <a:solidFill>
                          <a:srgbClr val="3E382F"/>
                        </a:solidFill>
                        <a:latin typeface="D2Coding"/>
                        <a:ea typeface="D2Coding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376644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600" b="0" i="1" u="none" strike="noStrike" kern="1200" cap="none" spc="0" normalizeH="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이선주</a:t>
                      </a:r>
                      <a:endParaRPr kumimoji="0" lang="ko-KR" altLang="en-US" sz="1800" b="0" i="1" u="none" strike="noStrike" kern="1200" cap="none" spc="0" normalizeH="0" baseline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데이터 전 처리 및 벡터화</a:t>
                      </a:r>
                      <a:endParaRPr kumimoji="0" lang="en-US" altLang="ko-KR" sz="1600" b="1" i="0" u="none" strike="noStrike" kern="1200" cap="none" spc="-100" normalizeH="0" baseline="0" dirty="0">
                        <a:solidFill>
                          <a:srgbClr val="3E382F"/>
                        </a:solidFill>
                        <a:latin typeface="D2Coding"/>
                        <a:ea typeface="D2Coding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모델링 </a:t>
                      </a:r>
                      <a:r>
                        <a:rPr kumimoji="0" lang="en-US" altLang="ko-KR" sz="1600" b="1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(</a:t>
                      </a:r>
                      <a:r>
                        <a:rPr kumimoji="0" lang="ko-KR" altLang="en-US" sz="1600" b="1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유사도 측정</a:t>
                      </a:r>
                      <a:r>
                        <a:rPr kumimoji="0" lang="en-US" altLang="ko-KR" sz="1600" b="1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)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007807"/>
                  </a:ext>
                </a:extLst>
              </a:tr>
              <a:tr h="58257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600" b="0" i="1" u="none" strike="noStrike" kern="1200" cap="none" spc="0" normalizeH="0" baseline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최수열</a:t>
                      </a:r>
                      <a:endParaRPr kumimoji="0" lang="ko-KR" altLang="en-US" sz="1600" b="0" i="1" u="none" strike="noStrike" kern="1200" cap="none" spc="0" normalizeH="0" baseline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데이터 전 처리 </a:t>
                      </a:r>
                      <a:r>
                        <a:rPr kumimoji="0" lang="en-US" altLang="ko-KR" sz="1600" b="1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(</a:t>
                      </a:r>
                      <a:r>
                        <a:rPr kumimoji="0" lang="en-US" altLang="ko-KR" sz="1600" b="1" i="0" u="none" strike="noStrike" kern="1200" cap="none" spc="-100" normalizeH="0" baseline="0" dirty="0" err="1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Mecab</a:t>
                      </a:r>
                      <a:r>
                        <a:rPr kumimoji="0" lang="en-US" altLang="ko-KR" sz="1600" b="1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 </a:t>
                      </a:r>
                      <a:r>
                        <a:rPr kumimoji="0" lang="ko-KR" altLang="en-US" sz="1600" b="1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품사 </a:t>
                      </a:r>
                      <a:r>
                        <a:rPr kumimoji="0" lang="ko-KR" altLang="en-US" sz="1600" b="1" i="0" u="none" strike="noStrike" kern="1200" cap="none" spc="-100" normalizeH="0" baseline="0" dirty="0" err="1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태깅</a:t>
                      </a:r>
                      <a:r>
                        <a:rPr kumimoji="0" lang="en-US" altLang="ko-KR" sz="1600" b="1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-100" normalizeH="0" baseline="0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rgbClr val="3E382F"/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D2Coding"/>
                          <a:ea typeface="D2Coding"/>
                        </a:rPr>
                        <a:t>▶ </a:t>
                      </a:r>
                      <a:r>
                        <a:rPr kumimoji="0" lang="ko-KR" altLang="en-US" sz="1600" b="1" i="0" u="none" strike="noStrike" kern="1200" cap="none" spc="-100" normalizeH="0" baseline="0" dirty="0">
                          <a:solidFill>
                            <a:srgbClr val="3E382F"/>
                          </a:solidFill>
                          <a:latin typeface="D2Coding"/>
                          <a:ea typeface="D2Coding"/>
                        </a:rPr>
                        <a:t>사용자 입력 함수 제작</a:t>
                      </a:r>
                      <a:endParaRPr kumimoji="0" lang="en-US" altLang="ko-KR" sz="1600" b="1" i="0" u="none" strike="noStrike" kern="1200" cap="none" spc="-100" normalizeH="0" baseline="0" dirty="0">
                        <a:solidFill>
                          <a:srgbClr val="3E382F"/>
                        </a:solidFill>
                        <a:latin typeface="D2Coding"/>
                        <a:ea typeface="D2Coding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117339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356</TotalTime>
  <Words>1134</Words>
  <Application>Microsoft Office PowerPoint</Application>
  <PresentationFormat>와이드스크린</PresentationFormat>
  <Paragraphs>163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D2Coding</vt:lpstr>
      <vt:lpstr>Slack-Lato</vt:lpstr>
      <vt:lpstr>맑은 고딕</vt:lpstr>
      <vt:lpstr>Arial</vt:lpstr>
      <vt:lpstr>Daytona</vt:lpstr>
      <vt:lpstr>Gill Sans MT</vt:lpstr>
      <vt:lpstr>Wingdings</vt:lpstr>
      <vt:lpstr>갤러리</vt:lpstr>
      <vt:lpstr>알파코 캠퍼스 부트캠프 7기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데이터 베이스 선정 및 데이터 수집   </vt:lpstr>
      <vt:lpstr>2. 전 처리 과정 수행 (데이터 선정)   </vt:lpstr>
      <vt:lpstr>2. 전 처리 과정 수행 (열 제거, 결측치 제거)  </vt:lpstr>
      <vt:lpstr>2. 전 처리 과정 수행 (내용 수정 및 결측치 처리) </vt:lpstr>
      <vt:lpstr>2. 전 처리 과정 수행 (품사 태깅)  </vt:lpstr>
      <vt:lpstr>2. 전 처리 과정 수행 (품사 태깅 마무리)  </vt:lpstr>
      <vt:lpstr>2. 전 처리 과정 수행 (벡터화)  </vt:lpstr>
      <vt:lpstr>3. 추천 시스템 제작 (유사도 측정)  </vt:lpstr>
      <vt:lpstr>3. 추천 시스템 제작 (사용자 입력 함수)  </vt:lpstr>
      <vt:lpstr>시스템 시연 영상  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알파코 캠퍼스 부트캠프 7기</dc:title>
  <dc:creator>알캠노트북N012</dc:creator>
  <cp:lastModifiedBy>알캠노트북N023</cp:lastModifiedBy>
  <cp:revision>33</cp:revision>
  <dcterms:created xsi:type="dcterms:W3CDTF">2023-09-05T08:01:56Z</dcterms:created>
  <dcterms:modified xsi:type="dcterms:W3CDTF">2023-09-07T08:59:11Z</dcterms:modified>
  <cp:version/>
</cp:coreProperties>
</file>